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005493"/>
    <a:srgbClr val="F5D5E5"/>
    <a:srgbClr val="05F9B0"/>
    <a:srgbClr val="929292"/>
    <a:srgbClr val="FF2F92"/>
    <a:srgbClr val="009051"/>
    <a:srgbClr val="D883FF"/>
    <a:srgbClr val="2B1EFF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ECF3F-761B-8049-9012-A827F37BA880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FDCBA-8B94-FE42-AEDE-AA0C9F4C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8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0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3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1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2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2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9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8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EE35B-6372-4546-BFEB-1DC9FBF0F6F5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6CC7-9EAF-6D44-B76C-8ED3121F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7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E126E481-B945-4179-BD79-05E96E9B29E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0" y="327111"/>
            <a:ext cx="11811000" cy="18415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33136" y="2940908"/>
            <a:ext cx="7953707" cy="3415442"/>
          </a:xfrm>
        </p:spPr>
        <p:txBody>
          <a:bodyPr anchor="ctr">
            <a:normAutofit/>
          </a:bodyPr>
          <a:lstStyle/>
          <a:p>
            <a:pPr algn="r"/>
            <a:r>
              <a:rPr lang="en-US" b="1" i="1" dirty="0"/>
              <a:t>accent, </a:t>
            </a:r>
            <a:r>
              <a:rPr lang="en-US" b="1" i="1" dirty="0" err="1"/>
              <a:t>bagou</a:t>
            </a:r>
            <a:r>
              <a:rPr lang="en-US" b="1" i="1" dirty="0"/>
              <a:t>, griot, </a:t>
            </a:r>
            <a:r>
              <a:rPr lang="en-US" b="1" i="1" dirty="0" err="1"/>
              <a:t>jactance</a:t>
            </a:r>
            <a:r>
              <a:rPr lang="en-US" b="1" i="1" dirty="0"/>
              <a:t>, </a:t>
            </a:r>
            <a:r>
              <a:rPr lang="en-US" b="1" i="1" dirty="0" err="1"/>
              <a:t>ohé</a:t>
            </a:r>
            <a:r>
              <a:rPr lang="en-US" b="1" i="1" dirty="0"/>
              <a:t>, </a:t>
            </a:r>
            <a:r>
              <a:rPr lang="en-US" b="1" i="1" dirty="0" err="1"/>
              <a:t>placoter</a:t>
            </a:r>
            <a:r>
              <a:rPr lang="en-US" b="1" i="1" dirty="0"/>
              <a:t>, </a:t>
            </a:r>
            <a:r>
              <a:rPr lang="en-US" b="1" i="1" dirty="0" err="1"/>
              <a:t>susurrer</a:t>
            </a:r>
            <a:r>
              <a:rPr lang="en-US" b="1" i="1" dirty="0"/>
              <a:t>, truculent, </a:t>
            </a:r>
            <a:r>
              <a:rPr lang="en-US" b="1" i="1" dirty="0" err="1"/>
              <a:t>voix</a:t>
            </a:r>
            <a:r>
              <a:rPr lang="en-US" b="1" i="1" dirty="0"/>
              <a:t>, </a:t>
            </a:r>
            <a:r>
              <a:rPr lang="en-US" b="1" i="1" dirty="0" err="1"/>
              <a:t>volubile</a:t>
            </a:r>
            <a:r>
              <a:rPr lang="en-US" b="1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97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708"/>
            <a:ext cx="10515600" cy="5979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009051"/>
                </a:solidFill>
              </a:rPr>
              <a:t>T</a:t>
            </a:r>
            <a:r>
              <a:rPr lang="en-US" sz="9600" dirty="0" smtClean="0">
                <a:solidFill>
                  <a:srgbClr val="FF2F92"/>
                </a:solidFill>
              </a:rPr>
              <a:t>R</a:t>
            </a:r>
            <a:r>
              <a:rPr lang="en-US" sz="9600" dirty="0" smtClean="0">
                <a:solidFill>
                  <a:srgbClr val="929292"/>
                </a:solidFill>
              </a:rPr>
              <a:t>U</a:t>
            </a:r>
            <a:r>
              <a:rPr lang="en-US" sz="9600" dirty="0" smtClean="0">
                <a:solidFill>
                  <a:srgbClr val="FFC000"/>
                </a:solidFill>
              </a:rPr>
              <a:t>C</a:t>
            </a:r>
            <a:r>
              <a:rPr lang="en-US" sz="9600" dirty="0" smtClean="0">
                <a:solidFill>
                  <a:srgbClr val="929292"/>
                </a:solidFill>
              </a:rPr>
              <a:t>U</a:t>
            </a:r>
            <a:r>
              <a:rPr lang="en-US" sz="9600" dirty="0" smtClean="0">
                <a:solidFill>
                  <a:srgbClr val="005493"/>
                </a:solidFill>
              </a:rPr>
              <a:t>L</a:t>
            </a:r>
            <a:r>
              <a:rPr lang="en-US" sz="9600" u="sng" dirty="0" smtClean="0"/>
              <a:t>EN</a:t>
            </a:r>
            <a:r>
              <a:rPr lang="en-US" sz="9600" dirty="0" smtClean="0">
                <a:solidFill>
                  <a:srgbClr val="00FDFF"/>
                </a:solidFill>
              </a:rPr>
              <a:t>T</a:t>
            </a:r>
            <a:endParaRPr lang="en-US" sz="9600" dirty="0">
              <a:solidFill>
                <a:srgbClr val="00F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7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849"/>
            <a:ext cx="10515600" cy="5905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F5D5E5"/>
                </a:solidFill>
              </a:rPr>
              <a:t>V</a:t>
            </a:r>
            <a:r>
              <a:rPr lang="en-US" sz="9600" dirty="0" smtClean="0">
                <a:solidFill>
                  <a:srgbClr val="05F9B0"/>
                </a:solidFill>
              </a:rPr>
              <a:t>OI</a:t>
            </a:r>
            <a:r>
              <a:rPr lang="en-US" sz="9600" dirty="0" smtClean="0">
                <a:solidFill>
                  <a:srgbClr val="00FDFF"/>
                </a:solidFill>
              </a:rPr>
              <a:t>X</a:t>
            </a:r>
            <a:endParaRPr lang="en-US" sz="9600" dirty="0">
              <a:solidFill>
                <a:srgbClr val="00F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849"/>
            <a:ext cx="10515600" cy="5905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F5D5E5"/>
                </a:solidFill>
              </a:rPr>
              <a:t>V</a:t>
            </a:r>
            <a:r>
              <a:rPr lang="en-US" sz="9600" dirty="0" smtClean="0">
                <a:solidFill>
                  <a:srgbClr val="FFFF00"/>
                </a:solidFill>
              </a:rPr>
              <a:t>O</a:t>
            </a:r>
            <a:r>
              <a:rPr lang="en-US" sz="9600" dirty="0" smtClean="0">
                <a:solidFill>
                  <a:srgbClr val="005493"/>
                </a:solidFill>
              </a:rPr>
              <a:t>L</a:t>
            </a:r>
            <a:r>
              <a:rPr lang="en-US" sz="9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</a:t>
            </a:r>
            <a:r>
              <a:rPr lang="en-US" sz="9600" dirty="0" smtClean="0">
                <a:solidFill>
                  <a:srgbClr val="0070C0"/>
                </a:solidFill>
              </a:rPr>
              <a:t>B</a:t>
            </a:r>
            <a:r>
              <a:rPr lang="en-US" sz="9600" dirty="0" smtClean="0">
                <a:solidFill>
                  <a:srgbClr val="7030A0"/>
                </a:solidFill>
              </a:rPr>
              <a:t>I</a:t>
            </a:r>
            <a:r>
              <a:rPr lang="en-US" sz="9600" dirty="0" smtClean="0">
                <a:solidFill>
                  <a:srgbClr val="005493"/>
                </a:solidFill>
              </a:rPr>
              <a:t>L</a:t>
            </a:r>
            <a:r>
              <a:rPr lang="en-US" sz="9600" dirty="0" smtClean="0">
                <a:solidFill>
                  <a:srgbClr val="00FDFF"/>
                </a:solidFill>
              </a:rPr>
              <a:t>E</a:t>
            </a:r>
            <a:endParaRPr lang="en-US" sz="9600" dirty="0">
              <a:solidFill>
                <a:srgbClr val="00F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Pratique</a:t>
            </a:r>
            <a:r>
              <a:rPr lang="en-US" dirty="0" smtClean="0"/>
              <a:t> 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Parler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 </a:t>
            </a:r>
            <a:r>
              <a:rPr lang="en-US" dirty="0" err="1" smtClean="0"/>
              <a:t>parle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chantes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Annoncer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</a:t>
            </a:r>
            <a:r>
              <a:rPr lang="en-US" dirty="0" err="1" smtClean="0"/>
              <a:t>annonce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Nous </a:t>
            </a:r>
            <a:r>
              <a:rPr lang="en-US" dirty="0" err="1" smtClean="0"/>
              <a:t>crions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1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Découverte</a:t>
            </a:r>
            <a:r>
              <a:rPr lang="en-US" dirty="0" smtClean="0"/>
              <a:t> </a:t>
            </a:r>
            <a:r>
              <a:rPr lang="en-US" dirty="0" err="1" smtClean="0"/>
              <a:t>vocabulaire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paire</a:t>
            </a:r>
            <a:r>
              <a:rPr lang="en-US" dirty="0" smtClean="0"/>
              <a:t>, </a:t>
            </a:r>
            <a:r>
              <a:rPr lang="en-US" dirty="0" err="1" smtClean="0"/>
              <a:t>recherchez</a:t>
            </a:r>
            <a:r>
              <a:rPr lang="en-US" dirty="0" smtClean="0"/>
              <a:t> 4 nouveaux mots </a:t>
            </a:r>
            <a:r>
              <a:rPr lang="en-US" dirty="0" err="1" smtClean="0"/>
              <a:t>liés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parole, au 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commun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mots </a:t>
            </a:r>
            <a:r>
              <a:rPr lang="en-US" dirty="0" err="1" smtClean="0"/>
              <a:t>croisés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l’aide</a:t>
            </a:r>
            <a:r>
              <a:rPr lang="en-US" dirty="0" smtClean="0"/>
              <a:t> de Word reference et des </a:t>
            </a:r>
            <a:r>
              <a:rPr lang="en-US" dirty="0" err="1" smtClean="0"/>
              <a:t>dictionnaires</a:t>
            </a:r>
            <a:r>
              <a:rPr lang="en-US" dirty="0" smtClean="0"/>
              <a:t>, </a:t>
            </a:r>
            <a:r>
              <a:rPr lang="en-US" dirty="0" err="1" smtClean="0"/>
              <a:t>complète</a:t>
            </a:r>
            <a:r>
              <a:rPr lang="en-US" dirty="0" smtClean="0"/>
              <a:t> les mots </a:t>
            </a:r>
            <a:r>
              <a:rPr lang="en-US" dirty="0" err="1" smtClean="0"/>
              <a:t>croisés</a:t>
            </a:r>
            <a:r>
              <a:rPr lang="en-US" dirty="0" smtClean="0"/>
              <a:t> avec un des 10 mots.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3136" y="2940908"/>
            <a:ext cx="10045394" cy="3415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i="1" dirty="0" smtClean="0"/>
              <a:t>accent, 	</a:t>
            </a:r>
            <a:r>
              <a:rPr lang="en-US" b="1" i="1" dirty="0" err="1" smtClean="0"/>
              <a:t>bagou</a:t>
            </a:r>
            <a:r>
              <a:rPr lang="en-US" b="1" i="1" dirty="0" smtClean="0"/>
              <a:t>, </a:t>
            </a:r>
          </a:p>
          <a:p>
            <a:pPr algn="ctr"/>
            <a:r>
              <a:rPr lang="en-US" b="1" i="1" dirty="0" smtClean="0"/>
              <a:t>griot, 	</a:t>
            </a:r>
            <a:r>
              <a:rPr lang="en-US" b="1" i="1" dirty="0" err="1" smtClean="0"/>
              <a:t>jactance</a:t>
            </a:r>
            <a:r>
              <a:rPr lang="en-US" b="1" i="1" dirty="0" smtClean="0"/>
              <a:t>, </a:t>
            </a:r>
          </a:p>
          <a:p>
            <a:pPr algn="ctr"/>
            <a:r>
              <a:rPr lang="en-US" b="1" i="1" dirty="0" err="1" smtClean="0"/>
              <a:t>ohé</a:t>
            </a:r>
            <a:r>
              <a:rPr lang="en-US" b="1" i="1" dirty="0" smtClean="0"/>
              <a:t>, 	</a:t>
            </a:r>
            <a:r>
              <a:rPr lang="en-US" b="1" i="1" dirty="0" err="1" smtClean="0"/>
              <a:t>placoter</a:t>
            </a:r>
            <a:r>
              <a:rPr lang="en-US" b="1" i="1" dirty="0" smtClean="0"/>
              <a:t>, </a:t>
            </a:r>
          </a:p>
          <a:p>
            <a:pPr algn="ctr"/>
            <a:r>
              <a:rPr lang="en-US" b="1" i="1" dirty="0" err="1" smtClean="0"/>
              <a:t>susurrer</a:t>
            </a:r>
            <a:r>
              <a:rPr lang="en-US" b="1" i="1" dirty="0" smtClean="0"/>
              <a:t>, 	truculent,</a:t>
            </a:r>
          </a:p>
          <a:p>
            <a:pPr algn="ctr"/>
            <a:r>
              <a:rPr lang="en-US" b="1" i="1" dirty="0" err="1" smtClean="0"/>
              <a:t>voix</a:t>
            </a:r>
            <a:r>
              <a:rPr lang="en-US" b="1" i="1" dirty="0" smtClean="0"/>
              <a:t>, 	</a:t>
            </a:r>
            <a:r>
              <a:rPr lang="en-US" b="1" i="1" dirty="0" err="1" smtClean="0"/>
              <a:t>volubile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4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Travailler</a:t>
            </a:r>
            <a:r>
              <a:rPr lang="en-US" dirty="0" smtClean="0"/>
              <a:t> les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A</a:t>
            </a:r>
            <a:r>
              <a:rPr lang="en-US" sz="9600" b="1" dirty="0" smtClean="0">
                <a:solidFill>
                  <a:srgbClr val="FFC000"/>
                </a:solidFill>
              </a:rPr>
              <a:t>C</a:t>
            </a:r>
            <a:r>
              <a:rPr lang="en-US" sz="9600" b="1" dirty="0" smtClean="0">
                <a:solidFill>
                  <a:srgbClr val="92D050"/>
                </a:solidFill>
              </a:rPr>
              <a:t>C</a:t>
            </a:r>
            <a:r>
              <a:rPr lang="en-US" sz="9600" b="1" u="sng" dirty="0" smtClean="0">
                <a:solidFill>
                  <a:srgbClr val="92D050"/>
                </a:solidFill>
              </a:rPr>
              <a:t>E</a:t>
            </a:r>
            <a:r>
              <a:rPr lang="en-US" sz="9600" b="1" u="sng" dirty="0" smtClean="0"/>
              <a:t>N</a:t>
            </a:r>
            <a:r>
              <a:rPr lang="en-US" sz="9600" b="1" dirty="0" smtClean="0">
                <a:solidFill>
                  <a:srgbClr val="00B0F0"/>
                </a:solidFill>
              </a:rPr>
              <a:t>T</a:t>
            </a:r>
            <a:endParaRPr lang="en-US" sz="9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6054"/>
            <a:ext cx="10515600" cy="562090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b="1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0070C0"/>
                </a:solidFill>
              </a:rPr>
              <a:t>B</a:t>
            </a:r>
            <a:r>
              <a:rPr lang="en-US" sz="9600" b="1" dirty="0" smtClean="0">
                <a:solidFill>
                  <a:srgbClr val="FF0000"/>
                </a:solidFill>
              </a:rPr>
              <a:t>A</a:t>
            </a:r>
            <a:r>
              <a:rPr lang="en-US" sz="9600" b="1" dirty="0" smtClean="0">
                <a:solidFill>
                  <a:srgbClr val="7030A0"/>
                </a:solidFill>
              </a:rPr>
              <a:t>G</a:t>
            </a:r>
            <a:r>
              <a:rPr lang="en-US" sz="9600" b="1" dirty="0" smtClean="0">
                <a:solidFill>
                  <a:schemeClr val="bg1">
                    <a:lumMod val="65000"/>
                  </a:schemeClr>
                </a:solidFill>
              </a:rPr>
              <a:t>OU</a:t>
            </a:r>
            <a:endParaRPr lang="en-US" sz="96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7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370703"/>
            <a:ext cx="10515600" cy="5806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G</a:t>
            </a:r>
            <a:r>
              <a:rPr lang="en-US" sz="9600" dirty="0" smtClean="0">
                <a:solidFill>
                  <a:srgbClr val="FF2F92"/>
                </a:solidFill>
              </a:rPr>
              <a:t>R</a:t>
            </a:r>
            <a:r>
              <a:rPr lang="en-US" sz="9600" dirty="0" smtClean="0">
                <a:solidFill>
                  <a:srgbClr val="941100"/>
                </a:solidFill>
              </a:rPr>
              <a:t>I</a:t>
            </a:r>
            <a:r>
              <a:rPr lang="en-US" sz="9600" dirty="0" smtClean="0">
                <a:solidFill>
                  <a:srgbClr val="FFFC00"/>
                </a:solidFill>
              </a:rPr>
              <a:t>O</a:t>
            </a:r>
            <a:r>
              <a:rPr lang="en-US" sz="9600" dirty="0" smtClean="0">
                <a:solidFill>
                  <a:srgbClr val="00B0F0"/>
                </a:solidFill>
              </a:rPr>
              <a:t>T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1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7773"/>
            <a:ext cx="10515600" cy="57691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00FDFF"/>
                </a:solidFill>
              </a:rPr>
              <a:t>J</a:t>
            </a:r>
            <a:r>
              <a:rPr lang="en-US" sz="9600" dirty="0" smtClean="0">
                <a:solidFill>
                  <a:srgbClr val="FF0000"/>
                </a:solidFill>
              </a:rPr>
              <a:t>A</a:t>
            </a:r>
            <a:r>
              <a:rPr lang="en-US" sz="9600" dirty="0" smtClean="0">
                <a:solidFill>
                  <a:srgbClr val="FFC000"/>
                </a:solidFill>
              </a:rPr>
              <a:t>C</a:t>
            </a:r>
            <a:r>
              <a:rPr lang="en-US" sz="9600" dirty="0" smtClean="0">
                <a:solidFill>
                  <a:srgbClr val="009051"/>
                </a:solidFill>
              </a:rPr>
              <a:t>T</a:t>
            </a:r>
            <a:r>
              <a:rPr lang="en-US" sz="9600" u="sng" dirty="0" smtClean="0"/>
              <a:t>AN</a:t>
            </a:r>
            <a:r>
              <a:rPr lang="en-US" sz="9600" dirty="0" smtClean="0">
                <a:solidFill>
                  <a:srgbClr val="92D050"/>
                </a:solidFill>
              </a:rPr>
              <a:t>CE</a:t>
            </a:r>
            <a:endParaRPr lang="en-US" sz="9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0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913" y="345989"/>
            <a:ext cx="10515600" cy="5843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FFFC00"/>
                </a:solidFill>
              </a:rPr>
              <a:t>O</a:t>
            </a:r>
            <a:r>
              <a:rPr lang="en-US" sz="9600" dirty="0" smtClean="0">
                <a:solidFill>
                  <a:srgbClr val="00FDFF"/>
                </a:solidFill>
              </a:rPr>
              <a:t>H</a:t>
            </a:r>
            <a:r>
              <a:rPr lang="en-US" sz="9600" dirty="0" smtClean="0">
                <a:solidFill>
                  <a:srgbClr val="D883FF"/>
                </a:solidFill>
              </a:rPr>
              <a:t>É</a:t>
            </a:r>
            <a:endParaRPr lang="en-US" sz="9600" dirty="0">
              <a:solidFill>
                <a:srgbClr val="D88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40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778"/>
            <a:ext cx="10515600" cy="59421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2B1EFF"/>
                </a:solidFill>
              </a:rPr>
              <a:t>P</a:t>
            </a:r>
            <a:r>
              <a:rPr lang="en-US" sz="9600" dirty="0" smtClean="0">
                <a:solidFill>
                  <a:srgbClr val="005493"/>
                </a:solidFill>
              </a:rPr>
              <a:t>L</a:t>
            </a:r>
            <a:r>
              <a:rPr lang="en-US" sz="9600" dirty="0" smtClean="0">
                <a:solidFill>
                  <a:srgbClr val="FF0000"/>
                </a:solidFill>
              </a:rPr>
              <a:t>A</a:t>
            </a:r>
            <a:r>
              <a:rPr lang="en-US" sz="9600" dirty="0" smtClean="0">
                <a:solidFill>
                  <a:srgbClr val="FFC000"/>
                </a:solidFill>
              </a:rPr>
              <a:t>C</a:t>
            </a:r>
            <a:r>
              <a:rPr lang="en-US" sz="9600" dirty="0" smtClean="0">
                <a:solidFill>
                  <a:srgbClr val="FFFF00"/>
                </a:solidFill>
              </a:rPr>
              <a:t>O</a:t>
            </a:r>
            <a:r>
              <a:rPr lang="en-US" sz="9600" dirty="0" smtClean="0">
                <a:solidFill>
                  <a:srgbClr val="009051"/>
                </a:solidFill>
              </a:rPr>
              <a:t>T</a:t>
            </a:r>
            <a:r>
              <a:rPr lang="en-US" sz="9600" dirty="0" smtClean="0">
                <a:solidFill>
                  <a:srgbClr val="D883FF"/>
                </a:solidFill>
              </a:rPr>
              <a:t>ER</a:t>
            </a:r>
            <a:endParaRPr lang="en-US" sz="9600" dirty="0">
              <a:solidFill>
                <a:srgbClr val="D88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5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135"/>
            <a:ext cx="10515600" cy="5929828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dirty="0"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600" dirty="0" smtClean="0">
                <a:solidFill>
                  <a:srgbClr val="92D050"/>
                </a:solidFill>
              </a:rPr>
              <a:t>S</a:t>
            </a:r>
            <a:r>
              <a:rPr lang="en-US" sz="9600" dirty="0" smtClean="0">
                <a:solidFill>
                  <a:srgbClr val="929292"/>
                </a:solidFill>
              </a:rPr>
              <a:t>U</a:t>
            </a:r>
            <a:r>
              <a:rPr lang="en-US" sz="9600" dirty="0" smtClean="0">
                <a:solidFill>
                  <a:srgbClr val="92D050"/>
                </a:solidFill>
              </a:rPr>
              <a:t>S</a:t>
            </a:r>
            <a:r>
              <a:rPr lang="en-US" sz="9600" dirty="0" smtClean="0">
                <a:solidFill>
                  <a:srgbClr val="929292"/>
                </a:solidFill>
              </a:rPr>
              <a:t>U</a:t>
            </a:r>
            <a:r>
              <a:rPr lang="en-US" sz="9600" dirty="0" smtClean="0">
                <a:solidFill>
                  <a:srgbClr val="FF2F92"/>
                </a:solidFill>
              </a:rPr>
              <a:t>RR</a:t>
            </a:r>
            <a:r>
              <a:rPr lang="en-US" sz="9600" dirty="0" smtClean="0">
                <a:solidFill>
                  <a:srgbClr val="D883FF"/>
                </a:solidFill>
              </a:rPr>
              <a:t>ER</a:t>
            </a:r>
            <a:endParaRPr lang="en-US" sz="9600" dirty="0">
              <a:solidFill>
                <a:srgbClr val="D88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7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91</Words>
  <Application>Microsoft Macintosh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Office Theme</vt:lpstr>
      <vt:lpstr>accent, bagou, griot, jactance, ohé, placoter, susurrer, truculent, voix, volubile.</vt:lpstr>
      <vt:lpstr>Les mots croisés</vt:lpstr>
      <vt:lpstr>Travailler les sons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Pratique ! </vt:lpstr>
      <vt:lpstr>Découverte vocabulaire</vt:lpstr>
      <vt:lpstr>Mise en commun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accent, bagou, griot, jactance, ohé, placoter, susurrer, truculent, voix, volubile.</dc:title>
  <dc:creator>Sandrine Pac Kenny</dc:creator>
  <cp:lastModifiedBy>Sandrine Pac Kenny</cp:lastModifiedBy>
  <cp:revision>4</cp:revision>
  <dcterms:created xsi:type="dcterms:W3CDTF">2018-01-07T16:31:07Z</dcterms:created>
  <dcterms:modified xsi:type="dcterms:W3CDTF">2018-01-07T17:07:33Z</dcterms:modified>
</cp:coreProperties>
</file>