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ms-office.activeX"/>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activeX/activeX1.xml" ContentType="application/vnd.ms-office.activeX+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60" r:id="rId80"/>
    <p:sldId id="335" r:id="rId81"/>
    <p:sldId id="336" r:id="rId82"/>
    <p:sldId id="337" r:id="rId83"/>
    <p:sldId id="359"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E3B278-E3D1-4CF3-9AA9-7165CB375E00}" type="datetimeFigureOut">
              <a:rPr lang="fr-FR" smtClean="0"/>
              <a:pPr/>
              <a:t>24/10/2011</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F52749-3F57-4705-AE13-2AE5307A767A}"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D448A2-DB47-464C-A209-196FEA8F6B15}" type="slidenum">
              <a:rPr lang="es-ES_tradnl" smtClean="0"/>
              <a:pPr fontAlgn="base">
                <a:spcBef>
                  <a:spcPct val="0"/>
                </a:spcBef>
                <a:spcAft>
                  <a:spcPct val="0"/>
                </a:spcAft>
                <a:defRPr/>
              </a:pPr>
              <a:t>1</a:t>
            </a:fld>
            <a:endParaRPr lang="es-ES_trad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2FCA46A1-3C77-4D9D-9263-8E1C6715CCDE}" type="slidenum">
              <a:rPr lang="es-ES_tradnl" smtClean="0"/>
              <a:pPr>
                <a:defRPr/>
              </a:pPr>
              <a:t>10</a:t>
            </a:fld>
            <a:endParaRPr lang="es-ES_trad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31F54790-DE17-4E84-9007-EAF390A78E4C}" type="slidenum">
              <a:rPr lang="es-ES_tradnl" smtClean="0"/>
              <a:pPr>
                <a:defRPr/>
              </a:pPr>
              <a:t>11</a:t>
            </a:fld>
            <a:endParaRPr lang="es-ES_trad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A01AC6BC-94A4-47FF-A637-1CDBCA96B931}" type="slidenum">
              <a:rPr lang="es-ES_tradnl" smtClean="0"/>
              <a:pPr>
                <a:defRPr/>
              </a:pPr>
              <a:t>12</a:t>
            </a:fld>
            <a:endParaRPr lang="es-ES_trad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A4A55DB6-0BE9-4DDF-865B-EAB8E6D9B63D}" type="slidenum">
              <a:rPr lang="es-ES_tradnl" smtClean="0"/>
              <a:pPr>
                <a:defRPr/>
              </a:pPr>
              <a:t>13</a:t>
            </a:fld>
            <a:endParaRPr lang="es-ES_trad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79877300-6C25-4277-9886-1DC21D6BED4F}" type="slidenum">
              <a:rPr lang="es-ES_tradnl" smtClean="0"/>
              <a:pPr>
                <a:defRPr/>
              </a:pPr>
              <a:t>14</a:t>
            </a:fld>
            <a:endParaRPr lang="es-ES_trad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5BD64DBF-1609-4288-BD7D-75BE4E0F9763}" type="slidenum">
              <a:rPr lang="es-ES_tradnl" smtClean="0"/>
              <a:pPr>
                <a:defRPr/>
              </a:pPr>
              <a:t>15</a:t>
            </a:fld>
            <a:endParaRPr lang="es-ES_trad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A1AE9017-B84A-4A50-8294-14AF97760EC1}" type="slidenum">
              <a:rPr lang="es-ES_tradnl" smtClean="0"/>
              <a:pPr>
                <a:defRPr/>
              </a:pPr>
              <a:t>16</a:t>
            </a:fld>
            <a:endParaRPr lang="es-ES_trad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BE65A805-CFC8-49CB-9A52-38F00E59D02D}" type="slidenum">
              <a:rPr lang="es-ES_tradnl" smtClean="0"/>
              <a:pPr>
                <a:defRPr/>
              </a:pPr>
              <a:t>17</a:t>
            </a:fld>
            <a:endParaRPr lang="es-ES_trad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000222DA-96C7-4F9E-B2C9-ABB90C0F9A87}" type="slidenum">
              <a:rPr lang="es-ES_tradnl" smtClean="0"/>
              <a:pPr>
                <a:defRPr/>
              </a:pPr>
              <a:t>18</a:t>
            </a:fld>
            <a:endParaRPr lang="es-ES_trad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C3012299-E092-4863-B133-1715047F59DE}" type="slidenum">
              <a:rPr lang="es-ES_tradnl" smtClean="0"/>
              <a:pPr>
                <a:defRPr/>
              </a:pPr>
              <a:t>19</a:t>
            </a:fld>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arenR"/>
            </a:pPr>
            <a:r>
              <a:rPr lang="fr-FR" smtClean="0"/>
              <a:t>Souvent le doc peut parler même aux débutants; Il prend différentes formes; il permet d’être d’actualité; Il permet d’obtenir une réaction presque immédiate des élèves. </a:t>
            </a:r>
          </a:p>
          <a:p>
            <a:pPr marL="228600" indent="-228600" eaLnBrk="1" hangingPunct="1">
              <a:spcBef>
                <a:spcPct val="0"/>
              </a:spcBef>
              <a:buFontTx/>
              <a:buAutoNum type="arabicParenR"/>
            </a:pPr>
            <a:r>
              <a:rPr lang="fr-FR" smtClean="0"/>
              <a:t>Facultatif; experience perso de l’examen d’oral; </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1F32BA-E116-4535-86A9-8C7DF30CBEF4}" type="slidenum">
              <a:rPr lang="es-ES_tradnl" smtClean="0"/>
              <a:pPr fontAlgn="base">
                <a:spcBef>
                  <a:spcPct val="0"/>
                </a:spcBef>
                <a:spcAft>
                  <a:spcPct val="0"/>
                </a:spcAft>
                <a:defRPr/>
              </a:pPr>
              <a:t>2</a:t>
            </a:fld>
            <a:endParaRPr lang="es-ES_tradn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EBC6E794-4E36-4C25-B605-081E5046ED60}" type="slidenum">
              <a:rPr lang="es-ES_tradnl" smtClean="0"/>
              <a:pPr>
                <a:defRPr/>
              </a:pPr>
              <a:t>20</a:t>
            </a:fld>
            <a:endParaRPr lang="es-ES_trad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37C287B4-1CC7-487F-A0D0-DD15BA9004E4}" type="slidenum">
              <a:rPr lang="es-ES_tradnl" smtClean="0"/>
              <a:pPr>
                <a:defRPr/>
              </a:pPr>
              <a:t>21</a:t>
            </a:fld>
            <a:endParaRPr lang="es-ES_trad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BB365BAE-B4E1-46A6-B8F0-D4601F145485}" type="slidenum">
              <a:rPr lang="es-ES_tradnl" smtClean="0"/>
              <a:pPr>
                <a:defRPr/>
              </a:pPr>
              <a:t>22</a:t>
            </a:fld>
            <a:endParaRPr lang="es-ES_trad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EB34D1ED-2204-41AE-8EB9-E52CD03F9CA7}" type="slidenum">
              <a:rPr lang="es-ES_tradnl" smtClean="0"/>
              <a:pPr>
                <a:defRPr/>
              </a:pPr>
              <a:t>23</a:t>
            </a:fld>
            <a:endParaRPr lang="es-ES_trad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0883CF82-3C01-4654-A8AD-E5E5D49B1E10}" type="slidenum">
              <a:rPr lang="es-ES_tradnl" smtClean="0"/>
              <a:pPr>
                <a:defRPr/>
              </a:pPr>
              <a:t>24</a:t>
            </a:fld>
            <a:endParaRPr lang="es-ES_trad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735627D5-2A50-4E13-8864-35D77CBCDB40}" type="slidenum">
              <a:rPr lang="es-ES_tradnl" smtClean="0"/>
              <a:pPr>
                <a:defRPr/>
              </a:pPr>
              <a:t>25</a:t>
            </a:fld>
            <a:endParaRPr lang="es-ES_trad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5EC3288E-E86F-4EEA-AF14-96C1D32F0395}" type="slidenum">
              <a:rPr lang="es-ES_tradnl" smtClean="0"/>
              <a:pPr>
                <a:defRPr/>
              </a:pPr>
              <a:t>26</a:t>
            </a:fld>
            <a:endParaRPr lang="es-ES_tradn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B70F57D0-151F-4854-8C0D-CC56324E5D80}" type="slidenum">
              <a:rPr lang="es-ES_tradnl" smtClean="0"/>
              <a:pPr>
                <a:defRPr/>
              </a:pPr>
              <a:t>27</a:t>
            </a:fld>
            <a:endParaRPr lang="es-ES_trad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5422F74C-CAA6-4116-A204-4055CA71558B}" type="slidenum">
              <a:rPr lang="es-ES_tradnl" smtClean="0"/>
              <a:pPr>
                <a:defRPr/>
              </a:pPr>
              <a:t>28</a:t>
            </a:fld>
            <a:endParaRPr lang="es-ES_tradn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7267E0BC-2CA9-422A-80C9-6ABD7CA230BD}" type="slidenum">
              <a:rPr lang="es-ES_tradnl" smtClean="0"/>
              <a:pPr>
                <a:defRPr/>
              </a:pPr>
              <a:t>29</a:t>
            </a:fld>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A5F9BB-4D4D-4922-8DFE-A66A7836FDFE}" type="slidenum">
              <a:rPr lang="es-ES_tradnl" smtClean="0"/>
              <a:pPr fontAlgn="base">
                <a:spcBef>
                  <a:spcPct val="0"/>
                </a:spcBef>
                <a:spcAft>
                  <a:spcPct val="0"/>
                </a:spcAft>
                <a:defRPr/>
              </a:pPr>
              <a:t>3</a:t>
            </a:fld>
            <a:endParaRPr lang="es-ES_tradn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DFC43125-AB15-45B4-91E7-7B411B79EC7D}" type="slidenum">
              <a:rPr lang="es-ES_tradnl" smtClean="0"/>
              <a:pPr>
                <a:defRPr/>
              </a:pPr>
              <a:t>30</a:t>
            </a:fld>
            <a:endParaRPr lang="es-ES_tradn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44A2F27F-4484-4254-AEE8-ED3909D711C6}" type="slidenum">
              <a:rPr lang="es-ES_tradnl" smtClean="0"/>
              <a:pPr>
                <a:defRPr/>
              </a:pPr>
              <a:t>31</a:t>
            </a:fld>
            <a:endParaRPr lang="es-ES_tradn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BA41E57A-9DA0-4618-8B7B-06D583E29737}" type="slidenum">
              <a:rPr lang="es-ES_tradnl" smtClean="0"/>
              <a:pPr>
                <a:defRPr/>
              </a:pPr>
              <a:t>32</a:t>
            </a:fld>
            <a:endParaRPr lang="es-ES_tradn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EADC4844-4F66-4C10-9DCB-EAC98AD46DEE}" type="slidenum">
              <a:rPr lang="es-ES_tradnl" smtClean="0"/>
              <a:pPr>
                <a:defRPr/>
              </a:pPr>
              <a:t>33</a:t>
            </a:fld>
            <a:endParaRPr lang="es-ES_tradn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EA880DB5-8DC7-40DB-A6F5-E5B7EFF079CD}" type="slidenum">
              <a:rPr lang="es-ES_tradnl" smtClean="0"/>
              <a:pPr>
                <a:defRPr/>
              </a:pPr>
              <a:t>34</a:t>
            </a:fld>
            <a:endParaRPr lang="es-ES_tradn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90CCBB52-904D-4F9A-B86C-3D0A8F8994DC}" type="slidenum">
              <a:rPr lang="es-ES_tradnl" smtClean="0"/>
              <a:pPr>
                <a:defRPr/>
              </a:pPr>
              <a:t>35</a:t>
            </a:fld>
            <a:endParaRPr lang="es-ES_tradn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E3B4A582-9FDA-4157-A04A-239D938BAACE}" type="slidenum">
              <a:rPr lang="es-ES_tradnl" smtClean="0"/>
              <a:pPr>
                <a:defRPr/>
              </a:pPr>
              <a:t>36</a:t>
            </a:fld>
            <a:endParaRPr lang="es-ES_tradn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926AC1-4608-45DE-B7BF-BD87931F397C}" type="slidenum">
              <a:rPr lang="es-ES_tradnl" smtClean="0"/>
              <a:pPr fontAlgn="base">
                <a:spcBef>
                  <a:spcPct val="0"/>
                </a:spcBef>
                <a:spcAft>
                  <a:spcPct val="0"/>
                </a:spcAft>
                <a:defRPr/>
              </a:pPr>
              <a:t>37</a:t>
            </a:fld>
            <a:endParaRPr lang="es-ES_tradnl"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2AF8F3FF-E3A8-4B09-A032-AB2761418AA9}" type="slidenum">
              <a:rPr lang="es-ES_tradnl" smtClean="0"/>
              <a:pPr>
                <a:defRPr/>
              </a:pPr>
              <a:t>38</a:t>
            </a:fld>
            <a:endParaRPr lang="es-ES_tradn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7A6DD636-6C88-4DA9-9B97-654A103B62BC}" type="slidenum">
              <a:rPr lang="es-ES_tradnl" smtClean="0"/>
              <a:pPr>
                <a:defRPr/>
              </a:pPr>
              <a:t>39</a:t>
            </a:fld>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627A3888-6E58-4FEF-91EE-B5C0E9265197}" type="slidenum">
              <a:rPr lang="es-ES_tradnl" smtClean="0"/>
              <a:pPr>
                <a:defRPr/>
              </a:pPr>
              <a:t>4</a:t>
            </a:fld>
            <a:endParaRPr lang="es-ES_tradn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DA803B3B-1C8D-4954-AB78-306AEF1FA29F}" type="slidenum">
              <a:rPr lang="es-ES_tradnl" smtClean="0"/>
              <a:pPr>
                <a:defRPr/>
              </a:pPr>
              <a:t>40</a:t>
            </a:fld>
            <a:endParaRPr lang="es-ES_tradn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32185584-7BF2-451E-A4D4-C8DAF6E8ECF1}" type="slidenum">
              <a:rPr lang="es-ES_tradnl" smtClean="0"/>
              <a:pPr>
                <a:defRPr/>
              </a:pPr>
              <a:t>41</a:t>
            </a:fld>
            <a:endParaRPr lang="es-ES_tradn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CF5F1D73-3610-40B2-91AD-267ECFADC613}" type="slidenum">
              <a:rPr lang="es-ES_tradnl" smtClean="0"/>
              <a:pPr>
                <a:defRPr/>
              </a:pPr>
              <a:t>42</a:t>
            </a:fld>
            <a:endParaRPr lang="es-ES_tradn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1E0BC0-2351-42E8-BBA9-51634C5D2A95}" type="slidenum">
              <a:rPr lang="fr-FR" smtClean="0"/>
              <a:pPr fontAlgn="base">
                <a:spcBef>
                  <a:spcPct val="0"/>
                </a:spcBef>
                <a:spcAft>
                  <a:spcPct val="0"/>
                </a:spcAft>
                <a:defRPr/>
              </a:pPr>
              <a:t>43</a:t>
            </a:fld>
            <a:endParaRPr lang="fr-F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6A4241-FE2B-4162-A2AF-426F9E23555A}" type="slidenum">
              <a:rPr lang="fr-FR" smtClean="0"/>
              <a:pPr fontAlgn="base">
                <a:spcBef>
                  <a:spcPct val="0"/>
                </a:spcBef>
                <a:spcAft>
                  <a:spcPct val="0"/>
                </a:spcAft>
                <a:defRPr/>
              </a:pPr>
              <a:t>44</a:t>
            </a:fld>
            <a:endParaRPr lang="fr-F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0160AA-D68C-4A85-8776-2DCE628307C9}" type="slidenum">
              <a:rPr lang="fr-FR" smtClean="0"/>
              <a:pPr fontAlgn="base">
                <a:spcBef>
                  <a:spcPct val="0"/>
                </a:spcBef>
                <a:spcAft>
                  <a:spcPct val="0"/>
                </a:spcAft>
                <a:defRPr/>
              </a:pPr>
              <a:t>45</a:t>
            </a:fld>
            <a:endParaRPr lang="fr-F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551C18-ECC5-4BA5-AF03-E138EAF65CFD}" type="slidenum">
              <a:rPr lang="fr-FR" smtClean="0"/>
              <a:pPr fontAlgn="base">
                <a:spcBef>
                  <a:spcPct val="0"/>
                </a:spcBef>
                <a:spcAft>
                  <a:spcPct val="0"/>
                </a:spcAft>
                <a:defRPr/>
              </a:pPr>
              <a:t>46</a:t>
            </a:fld>
            <a:endParaRPr lang="fr-F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9E5B1A-43BC-4B04-B376-E2C87E41DB59}" type="slidenum">
              <a:rPr lang="fr-FR" smtClean="0"/>
              <a:pPr fontAlgn="base">
                <a:spcBef>
                  <a:spcPct val="0"/>
                </a:spcBef>
                <a:spcAft>
                  <a:spcPct val="0"/>
                </a:spcAft>
                <a:defRPr/>
              </a:pPr>
              <a:t>47</a:t>
            </a:fld>
            <a:endParaRPr lang="fr-F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A1FC9E-7F6A-485B-BCC2-9164A08CDBF5}" type="slidenum">
              <a:rPr lang="fr-FR" smtClean="0"/>
              <a:pPr fontAlgn="base">
                <a:spcBef>
                  <a:spcPct val="0"/>
                </a:spcBef>
                <a:spcAft>
                  <a:spcPct val="0"/>
                </a:spcAft>
                <a:defRPr/>
              </a:pPr>
              <a:t>48</a:t>
            </a:fld>
            <a:endParaRPr lang="fr-F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9CBCB7-75D0-4C88-A5B1-05FE203D061F}" type="slidenum">
              <a:rPr lang="fr-FR" smtClean="0"/>
              <a:pPr fontAlgn="base">
                <a:spcBef>
                  <a:spcPct val="0"/>
                </a:spcBef>
                <a:spcAft>
                  <a:spcPct val="0"/>
                </a:spcAft>
                <a:defRPr/>
              </a:pPr>
              <a:t>49</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44F6F5F8-7E71-439D-B8E3-C6A5C7D4FC50}" type="slidenum">
              <a:rPr lang="es-ES_tradnl" smtClean="0"/>
              <a:pPr>
                <a:defRPr/>
              </a:pPr>
              <a:t>5</a:t>
            </a:fld>
            <a:endParaRPr lang="es-ES_tradnl"/>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C0419F-95F8-4962-98CA-82B8D1D980AF}" type="slidenum">
              <a:rPr lang="fr-FR" smtClean="0"/>
              <a:pPr fontAlgn="base">
                <a:spcBef>
                  <a:spcPct val="0"/>
                </a:spcBef>
                <a:spcAft>
                  <a:spcPct val="0"/>
                </a:spcAft>
                <a:defRPr/>
              </a:pPr>
              <a:t>50</a:t>
            </a:fld>
            <a:endParaRPr lang="fr-F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331FDD-9E56-4052-9D69-579F774C6A4D}" type="slidenum">
              <a:rPr lang="fr-FR" smtClean="0"/>
              <a:pPr fontAlgn="base">
                <a:spcBef>
                  <a:spcPct val="0"/>
                </a:spcBef>
                <a:spcAft>
                  <a:spcPct val="0"/>
                </a:spcAft>
                <a:defRPr/>
              </a:pPr>
              <a:t>51</a:t>
            </a:fld>
            <a:endParaRPr lang="fr-F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C3C01A04-BFD9-46A6-8F41-E373EA8F1557}" type="slidenum">
              <a:rPr lang="fr-FR" smtClean="0"/>
              <a:pPr>
                <a:defRPr/>
              </a:pPr>
              <a:t>52</a:t>
            </a:fld>
            <a:endParaRPr lang="fr-F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09C7C5D5-92D0-4F10-BF64-E7158B5E18D5}" type="slidenum">
              <a:rPr lang="fr-FR" smtClean="0"/>
              <a:pPr>
                <a:defRPr/>
              </a:pPr>
              <a:t>53</a:t>
            </a:fld>
            <a:endParaRPr lang="fr-F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37DF5AC5-2B98-4BFB-B218-88940B65F9F8}" type="slidenum">
              <a:rPr lang="fr-FR" smtClean="0"/>
              <a:pPr>
                <a:defRPr/>
              </a:pPr>
              <a:t>54</a:t>
            </a:fld>
            <a:endParaRPr lang="fr-F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78446B35-6D18-4155-BD64-1F4CDECA964F}" type="slidenum">
              <a:rPr lang="fr-FR" smtClean="0"/>
              <a:pPr>
                <a:defRPr/>
              </a:pPr>
              <a:t>55</a:t>
            </a:fld>
            <a:endParaRPr lang="fr-F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1F6FFC1F-840A-4B50-8E4C-E8A9FD6DC746}" type="slidenum">
              <a:rPr lang="fr-FR" smtClean="0"/>
              <a:pPr>
                <a:defRPr/>
              </a:pPr>
              <a:t>56</a:t>
            </a:fld>
            <a:endParaRPr lang="fr-F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9B67350F-D0E0-4676-89E3-0CC294417C48}" type="slidenum">
              <a:rPr lang="fr-FR" smtClean="0"/>
              <a:pPr>
                <a:defRPr/>
              </a:pPr>
              <a:t>57</a:t>
            </a:fld>
            <a:endParaRPr lang="fr-F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5BCC0DB2-F673-4711-8290-E79FF7C8EFDE}" type="slidenum">
              <a:rPr lang="fr-FR" smtClean="0"/>
              <a:pPr>
                <a:defRPr/>
              </a:pPr>
              <a:t>58</a:t>
            </a:fld>
            <a:endParaRPr lang="fr-F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89E0A3A4-63EA-419E-BC8F-44A047745EAD}" type="slidenum">
              <a:rPr lang="fr-FR" smtClean="0"/>
              <a:pPr>
                <a:defRPr/>
              </a:pPr>
              <a:t>59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2B15F49A-9661-475D-89F6-D9DA1F491279}" type="slidenum">
              <a:rPr lang="es-ES_tradnl" smtClean="0"/>
              <a:pPr>
                <a:defRPr/>
              </a:pPr>
              <a:t>6</a:t>
            </a:fld>
            <a:endParaRPr lang="es-ES_tradnl"/>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AAD31C68-1958-435D-B4D9-A887D2396174}" type="slidenum">
              <a:rPr lang="fr-FR" smtClean="0"/>
              <a:pPr>
                <a:defRPr/>
              </a:pPr>
              <a:t>60</a:t>
            </a:fld>
            <a:endParaRPr lang="fr-F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EEE4CBCC-8B4F-474D-884C-606DA2B70401}" type="slidenum">
              <a:rPr lang="fr-FR" smtClean="0"/>
              <a:pPr>
                <a:defRPr/>
              </a:pPr>
              <a:t>61</a:t>
            </a:fld>
            <a:endParaRPr lang="fr-F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DFF36D12-C4DC-4C0B-907F-4CAC1C8D73A1}" type="slidenum">
              <a:rPr lang="fr-FR" smtClean="0"/>
              <a:pPr>
                <a:defRPr/>
              </a:pPr>
              <a:t>62</a:t>
            </a:fld>
            <a:endParaRPr lang="fr-F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1A9E9EFA-CB28-435A-A432-261778AE39C2}" type="slidenum">
              <a:rPr lang="fr-FR" smtClean="0"/>
              <a:pPr>
                <a:defRPr/>
              </a:pPr>
              <a:t>63</a:t>
            </a:fld>
            <a:endParaRPr lang="fr-F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A1EF1484-7E1B-4A5F-A5A7-3EF9348C372C}" type="slidenum">
              <a:rPr lang="fr-FR" smtClean="0"/>
              <a:pPr>
                <a:defRPr/>
              </a:pPr>
              <a:t>64</a:t>
            </a:fld>
            <a:endParaRPr lang="fr-F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DD735FE1-82D8-4088-A5A0-1DD64B720D51}" type="slidenum">
              <a:rPr lang="fr-FR" smtClean="0"/>
              <a:pPr>
                <a:defRPr/>
              </a:pPr>
              <a:t>65</a:t>
            </a:fld>
            <a:endParaRPr lang="fr-F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2071A4E6-EC83-45BD-BBD7-EC222DC902AB}" type="slidenum">
              <a:rPr lang="fr-FR" smtClean="0"/>
              <a:pPr>
                <a:defRPr/>
              </a:pPr>
              <a:t>66</a:t>
            </a:fld>
            <a:endParaRPr lang="fr-F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62A2B423-E83C-4D08-B90E-0F022028B8E2}" type="slidenum">
              <a:rPr lang="fr-FR" smtClean="0"/>
              <a:pPr>
                <a:defRPr/>
              </a:pPr>
              <a:t>67</a:t>
            </a:fld>
            <a:endParaRPr lang="fr-F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7610649C-45FB-4D29-818C-9F5B9CB4D1DE}" type="slidenum">
              <a:rPr lang="fr-FR" smtClean="0"/>
              <a:pPr>
                <a:defRPr/>
              </a:pPr>
              <a:t>68</a:t>
            </a:fld>
            <a:endParaRPr lang="fr-F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A1AAA029-C2B9-40AB-9175-3F5F5A324C82}" type="slidenum">
              <a:rPr lang="fr-FR" smtClean="0"/>
              <a:pPr>
                <a:defRPr/>
              </a:pPr>
              <a:t>69</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8954A293-9E33-416C-9527-DEF354FC294E}" type="slidenum">
              <a:rPr lang="es-ES_tradnl" smtClean="0"/>
              <a:pPr>
                <a:defRPr/>
              </a:pPr>
              <a:t>7</a:t>
            </a:fld>
            <a:endParaRPr lang="es-ES_tradnl"/>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0F0AC7B7-C80B-4D41-80EE-333EF1C992FE}" type="slidenum">
              <a:rPr lang="es-ES_tradnl" smtClean="0"/>
              <a:pPr>
                <a:defRPr/>
              </a:pPr>
              <a:t>70</a:t>
            </a:fld>
            <a:endParaRPr lang="es-ES_tradnl"/>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11741D0C-1D74-4EF9-8612-995A57533156}" type="slidenum">
              <a:rPr lang="es-ES_tradnl" smtClean="0"/>
              <a:pPr>
                <a:defRPr/>
              </a:pPr>
              <a:t>71</a:t>
            </a:fld>
            <a:endParaRPr lang="es-ES_tradnl"/>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0E877E14-F48A-4F66-BB9C-5183DFE75C7A}" type="slidenum">
              <a:rPr lang="es-ES_tradnl" smtClean="0"/>
              <a:pPr>
                <a:defRPr/>
              </a:pPr>
              <a:t>72</a:t>
            </a:fld>
            <a:endParaRPr lang="es-ES_tradnl"/>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9011457A-74D7-4726-8AB2-58944859D8F6}" type="slidenum">
              <a:rPr lang="es-ES_tradnl" smtClean="0"/>
              <a:pPr>
                <a:defRPr/>
              </a:pPr>
              <a:t>73</a:t>
            </a:fld>
            <a:endParaRPr lang="es-ES_tradnl"/>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01569407-B898-49BA-9802-2A566D482A55}" type="slidenum">
              <a:rPr lang="es-ES_tradnl" smtClean="0"/>
              <a:pPr>
                <a:defRPr/>
              </a:pPr>
              <a:t>74</a:t>
            </a:fld>
            <a:endParaRPr lang="es-ES_tradnl"/>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5D8425E3-2D2A-456F-9589-2DD32A44DB88}" type="slidenum">
              <a:rPr lang="es-ES_tradnl" smtClean="0"/>
              <a:pPr>
                <a:defRPr/>
              </a:pPr>
              <a:t>75</a:t>
            </a:fld>
            <a:endParaRPr lang="es-ES_tradnl"/>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7F9EE277-B26D-462C-871B-FABA9B6CE972}" type="slidenum">
              <a:rPr lang="es-ES_tradnl" smtClean="0"/>
              <a:pPr>
                <a:defRPr/>
              </a:pPr>
              <a:t>76</a:t>
            </a:fld>
            <a:endParaRPr lang="es-ES_tradnl"/>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E14E82BE-4C8F-4DE0-A4CF-7AE2622F9B84}" type="slidenum">
              <a:rPr lang="es-ES_tradnl" smtClean="0"/>
              <a:pPr>
                <a:defRPr/>
              </a:pPr>
              <a:t>77</a:t>
            </a:fld>
            <a:endParaRPr lang="es-ES_tradnl"/>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F539FF81-50C4-4C36-8F48-BA442DD24503}" type="slidenum">
              <a:rPr lang="es-ES_tradnl" smtClean="0"/>
              <a:pPr>
                <a:defRPr/>
              </a:pPr>
              <a:t>78</a:t>
            </a:fld>
            <a:endParaRPr lang="es-ES_tradnl"/>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CEF52749-3F57-4705-AE13-2AE5307A767A}" type="slidenum">
              <a:rPr lang="fr-FR" smtClean="0"/>
              <a:pPr/>
              <a:t>79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90B26016-389B-4AC3-A2A5-47FE2B80560C}" type="slidenum">
              <a:rPr lang="es-ES_tradnl" smtClean="0"/>
              <a:pPr>
                <a:defRPr/>
              </a:pPr>
              <a:t>8</a:t>
            </a:fld>
            <a:endParaRPr lang="es-ES_tradnl"/>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22C218CD-D01C-415B-BA1A-ECA489AF6E38}" type="slidenum">
              <a:rPr lang="es-ES_tradnl" smtClean="0"/>
              <a:pPr>
                <a:defRPr/>
              </a:pPr>
              <a:t>80</a:t>
            </a:fld>
            <a:endParaRPr lang="es-ES_tradnl"/>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FBF2D12C-88AF-4C59-9262-CDCC2CB6D13F}" type="slidenum">
              <a:rPr lang="es-ES_tradnl" smtClean="0"/>
              <a:pPr>
                <a:defRPr/>
              </a:pPr>
              <a:t>81</a:t>
            </a:fld>
            <a:endParaRPr lang="es-ES_tradnl"/>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FE75EA68-277F-4263-B8A4-CE1B533E92DC}" type="slidenum">
              <a:rPr lang="es-ES_tradnl" smtClean="0"/>
              <a:pPr>
                <a:defRPr/>
              </a:pPr>
              <a:t>82</a:t>
            </a:fld>
            <a:endParaRPr lang="es-ES_tradnl"/>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p:spPr>
      </p:sp>
      <p:sp>
        <p:nvSpPr>
          <p:cNvPr id="219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F5F6BE04-B82A-4FB1-9746-BCB5366307C8}" type="slidenum">
              <a:rPr lang="es-ES_tradnl" smtClean="0"/>
              <a:pPr>
                <a:defRPr/>
              </a:pPr>
              <a:t>83</a:t>
            </a:fld>
            <a:endParaRPr lang="es-ES_trad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6C0303D5-DD9D-4A01-99FF-7E7E019C2408}" type="slidenum">
              <a:rPr lang="es-ES_tradnl" smtClean="0"/>
              <a:pPr>
                <a:defRPr/>
              </a:pPr>
              <a:t>9</a:t>
            </a:fld>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9C3C23B-C3FF-4414-A9FE-7D6A8C0036B6}" type="datetimeFigureOut">
              <a:rPr lang="fr-FR" smtClean="0"/>
              <a:pPr/>
              <a:t>24/10/2011</a:t>
            </a:fld>
            <a:endParaRPr lang="fr-F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999610F-0F54-436D-802A-91A2523AF94F}" type="slidenum">
              <a:rPr lang="fr-FR" smtClean="0"/>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C3C23B-C3FF-4414-A9FE-7D6A8C0036B6}" type="datetimeFigureOut">
              <a:rPr lang="fr-FR" smtClean="0"/>
              <a:pPr/>
              <a:t>24/10/2011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99610F-0F54-436D-802A-91A2523AF94F}"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C3C23B-C3FF-4414-A9FE-7D6A8C0036B6}" type="datetimeFigureOut">
              <a:rPr lang="fr-FR" smtClean="0"/>
              <a:pPr/>
              <a:t>24/10/2011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99610F-0F54-436D-802A-91A2523AF94F}"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9C3C23B-C3FF-4414-A9FE-7D6A8C0036B6}" type="datetimeFigureOut">
              <a:rPr lang="fr-FR" smtClean="0"/>
              <a:pPr/>
              <a:t>24/10/2011</a:t>
            </a:fld>
            <a:endParaRPr lang="fr-FR"/>
          </a:p>
        </p:txBody>
      </p:sp>
      <p:sp>
        <p:nvSpPr>
          <p:cNvPr id="9" name="Slide Number Placeholder 8"/>
          <p:cNvSpPr>
            <a:spLocks noGrp="1"/>
          </p:cNvSpPr>
          <p:nvPr>
            <p:ph type="sldNum" sz="quarter" idx="15"/>
          </p:nvPr>
        </p:nvSpPr>
        <p:spPr/>
        <p:txBody>
          <a:bodyPr rtlCol="0"/>
          <a:lstStyle/>
          <a:p>
            <a:fld id="{3999610F-0F54-436D-802A-91A2523AF94F}" type="slidenum">
              <a:rPr lang="fr-FR" smtClean="0"/>
              <a:pPr/>
              <a:t>‹#›</a:t>
            </a:fld>
            <a:endParaRPr lang="fr-FR"/>
          </a:p>
        </p:txBody>
      </p:sp>
      <p:sp>
        <p:nvSpPr>
          <p:cNvPr id="10" name="Footer Placeholder 9"/>
          <p:cNvSpPr>
            <a:spLocks noGrp="1"/>
          </p:cNvSpPr>
          <p:nvPr>
            <p:ph type="ftr" sz="quarter" idx="16"/>
          </p:nvPr>
        </p:nvSpPr>
        <p:spPr/>
        <p:txBody>
          <a:bodyPr rtlCol="0"/>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9C3C23B-C3FF-4414-A9FE-7D6A8C0036B6}" type="datetimeFigureOut">
              <a:rPr lang="fr-FR" smtClean="0"/>
              <a:pPr/>
              <a:t>24/10/2011</a:t>
            </a:fld>
            <a:endParaRPr lang="fr-F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999610F-0F54-436D-802A-91A2523AF94F}"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9C3C23B-C3FF-4414-A9FE-7D6A8C0036B6}" type="datetimeFigureOut">
              <a:rPr lang="fr-FR" smtClean="0"/>
              <a:pPr/>
              <a:t>24/10/2011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999610F-0F54-436D-802A-91A2523AF94F}" type="slidenum">
              <a:rPr lang="fr-FR" smtClean="0"/>
              <a:pPr/>
              <a:t>‹#›</a:t>
            </a:fld>
            <a:endParaRPr lang="fr-F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9C3C23B-C3FF-4414-A9FE-7D6A8C0036B6}" type="datetimeFigureOut">
              <a:rPr lang="fr-FR" smtClean="0"/>
              <a:pPr/>
              <a:t>24/10/2011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999610F-0F54-436D-802A-91A2523AF94F}" type="slidenum">
              <a:rPr lang="fr-FR" smtClean="0"/>
              <a:pPr/>
              <a:t>‹#›</a:t>
            </a:fld>
            <a:endParaRPr lang="fr-F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9C3C23B-C3FF-4414-A9FE-7D6A8C0036B6}" type="datetimeFigureOut">
              <a:rPr lang="fr-FR" smtClean="0"/>
              <a:pPr/>
              <a:t>24/10/2011</a:t>
            </a:fld>
            <a:endParaRPr lang="fr-FR"/>
          </a:p>
        </p:txBody>
      </p:sp>
      <p:sp>
        <p:nvSpPr>
          <p:cNvPr id="7" name="Slide Number Placeholder 6"/>
          <p:cNvSpPr>
            <a:spLocks noGrp="1"/>
          </p:cNvSpPr>
          <p:nvPr>
            <p:ph type="sldNum" sz="quarter" idx="11"/>
          </p:nvPr>
        </p:nvSpPr>
        <p:spPr/>
        <p:txBody>
          <a:bodyPr rtlCol="0"/>
          <a:lstStyle/>
          <a:p>
            <a:fld id="{3999610F-0F54-436D-802A-91A2523AF94F}" type="slidenum">
              <a:rPr lang="fr-FR" smtClean="0"/>
              <a:pPr/>
              <a:t>‹#›</a:t>
            </a:fld>
            <a:endParaRPr lang="fr-FR"/>
          </a:p>
        </p:txBody>
      </p:sp>
      <p:sp>
        <p:nvSpPr>
          <p:cNvPr id="8" name="Footer Placeholder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3C23B-C3FF-4414-A9FE-7D6A8C0036B6}" type="datetimeFigureOut">
              <a:rPr lang="fr-FR" smtClean="0"/>
              <a:pPr/>
              <a:t>24/10/2011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999610F-0F54-436D-802A-91A2523AF94F}"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9C3C23B-C3FF-4414-A9FE-7D6A8C0036B6}" type="datetimeFigureOut">
              <a:rPr lang="fr-FR" smtClean="0"/>
              <a:pPr/>
              <a:t>24/10/2011</a:t>
            </a:fld>
            <a:endParaRPr lang="fr-FR"/>
          </a:p>
        </p:txBody>
      </p:sp>
      <p:sp>
        <p:nvSpPr>
          <p:cNvPr id="22" name="Slide Number Placeholder 21"/>
          <p:cNvSpPr>
            <a:spLocks noGrp="1"/>
          </p:cNvSpPr>
          <p:nvPr>
            <p:ph type="sldNum" sz="quarter" idx="15"/>
          </p:nvPr>
        </p:nvSpPr>
        <p:spPr/>
        <p:txBody>
          <a:bodyPr rtlCol="0"/>
          <a:lstStyle/>
          <a:p>
            <a:fld id="{3999610F-0F54-436D-802A-91A2523AF94F}" type="slidenum">
              <a:rPr lang="fr-FR" smtClean="0"/>
              <a:pPr/>
              <a:t>‹#›</a:t>
            </a:fld>
            <a:endParaRPr lang="fr-FR"/>
          </a:p>
        </p:txBody>
      </p:sp>
      <p:sp>
        <p:nvSpPr>
          <p:cNvPr id="23" name="Footer Placeholder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9C3C23B-C3FF-4414-A9FE-7D6A8C0036B6}" type="datetimeFigureOut">
              <a:rPr lang="fr-FR" smtClean="0"/>
              <a:pPr/>
              <a:t>24/10/2011</a:t>
            </a:fld>
            <a:endParaRPr lang="fr-FR"/>
          </a:p>
        </p:txBody>
      </p:sp>
      <p:sp>
        <p:nvSpPr>
          <p:cNvPr id="18" name="Slide Number Placeholder 17"/>
          <p:cNvSpPr>
            <a:spLocks noGrp="1"/>
          </p:cNvSpPr>
          <p:nvPr>
            <p:ph type="sldNum" sz="quarter" idx="11"/>
          </p:nvPr>
        </p:nvSpPr>
        <p:spPr/>
        <p:txBody>
          <a:bodyPr rtlCol="0"/>
          <a:lstStyle/>
          <a:p>
            <a:fld id="{3999610F-0F54-436D-802A-91A2523AF94F}" type="slidenum">
              <a:rPr lang="fr-FR" smtClean="0"/>
              <a:pPr/>
              <a:t>‹#›</a:t>
            </a:fld>
            <a:endParaRPr lang="fr-FR"/>
          </a:p>
        </p:txBody>
      </p:sp>
      <p:sp>
        <p:nvSpPr>
          <p:cNvPr id="21" name="Footer Placeholder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9C3C23B-C3FF-4414-A9FE-7D6A8C0036B6}" type="datetimeFigureOut">
              <a:rPr lang="fr-FR" smtClean="0"/>
              <a:pPr/>
              <a:t>24/10/2011</a:t>
            </a:fld>
            <a:endParaRPr lang="fr-F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999610F-0F54-436D-802A-91A2523AF94F}"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kitchenplanner.ikea.com/fr/UI/Pages/VPUI.htm?Lang=fr-FR"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fr.fc.yahoo.com/l/loire.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fr.sports.yahoo.com/jeux-olympiques-2006-turi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hyperlink" Target="http://info.francetelevisions.fr/video-info/index-fr.php?id-video=MAM_3500000000019335_201108251001_F2" TargetMode="External"/><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hyperlink" Target="http://www.rtl.fr/actualites/economie/article/anne-sophie-joly-la-taxe-sur-les-sodas-sucres-ne-reglera-pas-le-probleme-de-l-obesite-7713425364" TargetMode="External"/><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2060848"/>
            <a:ext cx="6462713" cy="2525192"/>
          </a:xfrm>
        </p:spPr>
        <p:txBody>
          <a:bodyPr>
            <a:normAutofit fontScale="90000"/>
          </a:bodyPr>
          <a:lstStyle/>
          <a:p>
            <a:pPr eaLnBrk="1" fontAlgn="auto" hangingPunct="1">
              <a:spcAft>
                <a:spcPts val="0"/>
              </a:spcAft>
              <a:defRPr/>
            </a:pPr>
            <a:r>
              <a:rPr lang="fr-FR" dirty="0" smtClean="0"/>
              <a:t>Conférence des professeurs de français en Irlande 2011</a:t>
            </a:r>
            <a:br>
              <a:rPr lang="fr-FR" dirty="0" smtClean="0"/>
            </a:br>
            <a:r>
              <a:rPr lang="fr-FR" dirty="0" smtClean="0"/>
              <a:t/>
            </a:r>
            <a:br>
              <a:rPr lang="fr-FR" dirty="0" smtClean="0"/>
            </a:br>
            <a:r>
              <a:rPr lang="fr-FR" dirty="0" smtClean="0"/>
              <a:t>Des documents en classe aux documents pour l’oral de terminale :</a:t>
            </a:r>
            <a:br>
              <a:rPr lang="fr-FR" dirty="0" smtClean="0"/>
            </a:br>
            <a:endParaRPr lang="fr-FR" dirty="0"/>
          </a:p>
        </p:txBody>
      </p:sp>
      <p:sp>
        <p:nvSpPr>
          <p:cNvPr id="3" name="Subtitle 2"/>
          <p:cNvSpPr>
            <a:spLocks noGrp="1"/>
          </p:cNvSpPr>
          <p:nvPr>
            <p:ph type="subTitle" idx="1"/>
          </p:nvPr>
        </p:nvSpPr>
        <p:spPr>
          <a:xfrm>
            <a:off x="1979712" y="4365105"/>
            <a:ext cx="6840438" cy="2232546"/>
          </a:xfrm>
        </p:spPr>
        <p:txBody>
          <a:bodyPr>
            <a:normAutofit/>
          </a:bodyPr>
          <a:lstStyle/>
          <a:p>
            <a:pPr eaLnBrk="1" fontAlgn="auto" hangingPunct="1">
              <a:spcAft>
                <a:spcPts val="0"/>
              </a:spcAft>
              <a:buFont typeface="Wingdings"/>
              <a:buNone/>
              <a:defRPr/>
            </a:pPr>
            <a:r>
              <a:rPr lang="en-IE" dirty="0" smtClean="0"/>
              <a:t>	Sandrine Pac-Kenny</a:t>
            </a:r>
          </a:p>
          <a:p>
            <a:pPr eaLnBrk="1" fontAlgn="auto" hangingPunct="1">
              <a:spcAft>
                <a:spcPts val="0"/>
              </a:spcAft>
              <a:buFont typeface="Wingdings"/>
              <a:buNone/>
              <a:defRPr/>
            </a:pPr>
            <a:r>
              <a:rPr lang="en-IE" dirty="0" smtClean="0">
                <a:solidFill>
                  <a:srgbClr val="7030A0"/>
                </a:solidFill>
                <a:latin typeface="Arial Black" pitchFamily="34" charset="0"/>
              </a:rPr>
              <a:t>    </a:t>
            </a:r>
            <a:r>
              <a:rPr lang="en-IE" sz="2400" dirty="0" smtClean="0">
                <a:solidFill>
                  <a:srgbClr val="7030A0"/>
                </a:solidFill>
                <a:latin typeface="Arial Black" pitchFamily="34" charset="0"/>
              </a:rPr>
              <a:t>3W</a:t>
            </a:r>
            <a:r>
              <a:rPr lang="en-IE" dirty="0" smtClean="0">
                <a:solidFill>
                  <a:srgbClr val="7030A0"/>
                </a:solidFill>
                <a:latin typeface="Arial Black" pitchFamily="34" charset="0"/>
              </a:rPr>
              <a:t>	</a:t>
            </a:r>
            <a:r>
              <a:rPr lang="en-IE" dirty="0" smtClean="0"/>
              <a:t>www.lcdsandrine.com</a:t>
            </a:r>
          </a:p>
          <a:p>
            <a:pPr eaLnBrk="1" fontAlgn="auto" hangingPunct="1">
              <a:spcAft>
                <a:spcPts val="0"/>
              </a:spcAft>
              <a:buFont typeface="Wingdings"/>
              <a:buNone/>
              <a:defRPr/>
            </a:pPr>
            <a:r>
              <a:rPr lang="en-IE" dirty="0" smtClean="0"/>
              <a:t>	</a:t>
            </a:r>
          </a:p>
          <a:p>
            <a:pPr eaLnBrk="1" fontAlgn="auto" hangingPunct="1">
              <a:spcAft>
                <a:spcPts val="0"/>
              </a:spcAft>
              <a:buFont typeface="Wingdings"/>
              <a:buNone/>
              <a:defRPr/>
            </a:pPr>
            <a:r>
              <a:rPr lang="en-IE" dirty="0" smtClean="0"/>
              <a:t>	</a:t>
            </a:r>
            <a:r>
              <a:rPr lang="fr-FR" dirty="0" smtClean="0"/>
              <a:t>Français pour les profs de français langue étrangère</a:t>
            </a:r>
          </a:p>
          <a:p>
            <a:pPr eaLnBrk="1" fontAlgn="auto" hangingPunct="1">
              <a:spcAft>
                <a:spcPts val="0"/>
              </a:spcAft>
              <a:buFont typeface="Wingdings"/>
              <a:buNone/>
              <a:defRPr/>
            </a:pPr>
            <a:endParaRPr lang="en-IE" dirty="0" smtClean="0"/>
          </a:p>
          <a:p>
            <a:pPr eaLnBrk="1" fontAlgn="auto" hangingPunct="1">
              <a:spcAft>
                <a:spcPts val="0"/>
              </a:spcAft>
              <a:buFont typeface="Wingdings"/>
              <a:buNone/>
              <a:defRPr/>
            </a:pPr>
            <a:r>
              <a:rPr lang="en-IE" dirty="0" smtClean="0"/>
              <a:t>	ftawexford@gmail.com</a:t>
            </a:r>
            <a:endParaRPr lang="es-ES_tradnl" dirty="0"/>
          </a:p>
        </p:txBody>
      </p:sp>
      <p:sp>
        <p:nvSpPr>
          <p:cNvPr id="9220" name="TextBox 4"/>
          <p:cNvSpPr txBox="1">
            <a:spLocks noChangeArrowheads="1"/>
          </p:cNvSpPr>
          <p:nvPr/>
        </p:nvSpPr>
        <p:spPr bwMode="auto">
          <a:xfrm>
            <a:off x="2484438" y="5445125"/>
            <a:ext cx="719137" cy="369888"/>
          </a:xfrm>
          <a:prstGeom prst="rect">
            <a:avLst/>
          </a:prstGeom>
          <a:noFill/>
          <a:ln w="9525">
            <a:noFill/>
            <a:miter lim="800000"/>
            <a:headEnd/>
            <a:tailEnd/>
          </a:ln>
        </p:spPr>
        <p:txBody>
          <a:bodyPr>
            <a:spAutoFit/>
          </a:bodyPr>
          <a:lstStyle/>
          <a:p>
            <a:endParaRPr lang="fr-FR"/>
          </a:p>
        </p:txBody>
      </p:sp>
      <p:pic>
        <p:nvPicPr>
          <p:cNvPr id="9221" name="Picture 5" descr="Facebook.jpg"/>
          <p:cNvPicPr>
            <a:picLocks noChangeAspect="1"/>
          </p:cNvPicPr>
          <p:nvPr/>
        </p:nvPicPr>
        <p:blipFill>
          <a:blip r:embed="rId3" cstate="print"/>
          <a:srcRect/>
          <a:stretch>
            <a:fillRect/>
          </a:stretch>
        </p:blipFill>
        <p:spPr bwMode="auto">
          <a:xfrm>
            <a:off x="2195736" y="5229200"/>
            <a:ext cx="647700" cy="649287"/>
          </a:xfrm>
          <a:prstGeom prst="rect">
            <a:avLst/>
          </a:prstGeom>
          <a:noFill/>
          <a:ln w="9525">
            <a:noFill/>
            <a:miter lim="800000"/>
            <a:headEnd/>
            <a:tailEnd/>
          </a:ln>
        </p:spPr>
      </p:pic>
      <p:sp>
        <p:nvSpPr>
          <p:cNvPr id="9222" name="TextBox 6"/>
          <p:cNvSpPr txBox="1">
            <a:spLocks noChangeArrowheads="1"/>
          </p:cNvSpPr>
          <p:nvPr/>
        </p:nvSpPr>
        <p:spPr bwMode="auto">
          <a:xfrm>
            <a:off x="2555875" y="1196975"/>
            <a:ext cx="792163" cy="369888"/>
          </a:xfrm>
          <a:prstGeom prst="rect">
            <a:avLst/>
          </a:prstGeom>
          <a:noFill/>
          <a:ln w="9525">
            <a:noFill/>
            <a:miter lim="800000"/>
            <a:headEnd/>
            <a:tailEnd/>
          </a:ln>
        </p:spPr>
        <p:txBody>
          <a:bodyPr>
            <a:spAutoFit/>
          </a:bodyPr>
          <a:lstStyle/>
          <a:p>
            <a:endParaRPr lang="fr-FR"/>
          </a:p>
        </p:txBody>
      </p:sp>
      <p:pic>
        <p:nvPicPr>
          <p:cNvPr id="9223" name="Picture 7" descr="mèl.jpg"/>
          <p:cNvPicPr>
            <a:picLocks noChangeAspect="1"/>
          </p:cNvPicPr>
          <p:nvPr/>
        </p:nvPicPr>
        <p:blipFill>
          <a:blip r:embed="rId4" cstate="print"/>
          <a:srcRect/>
          <a:stretch>
            <a:fillRect/>
          </a:stretch>
        </p:blipFill>
        <p:spPr bwMode="auto">
          <a:xfrm>
            <a:off x="2051720" y="5949280"/>
            <a:ext cx="792162" cy="738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sz="quarter" idx="2"/>
          </p:nvPr>
        </p:nvSpPr>
        <p:spPr/>
        <p:txBody>
          <a:bodyPr/>
          <a:lstStyle/>
          <a:p>
            <a:pPr>
              <a:buFont typeface="Wingdings" pitchFamily="2" charset="2"/>
              <a:buNone/>
            </a:pPr>
            <a:endParaRPr lang="fr-FR" smtClean="0"/>
          </a:p>
          <a:p>
            <a:pPr>
              <a:buFont typeface="Wingdings" pitchFamily="2" charset="2"/>
              <a:buNone/>
            </a:pPr>
            <a:endParaRPr lang="fr-FR" smtClean="0"/>
          </a:p>
          <a:p>
            <a:pPr>
              <a:buFont typeface="Wingdings" pitchFamily="2" charset="2"/>
              <a:buNone/>
            </a:pPr>
            <a:endParaRPr lang="fr-FR" smtClean="0"/>
          </a:p>
          <a:p>
            <a:pPr>
              <a:buFont typeface="Wingdings" pitchFamily="2" charset="2"/>
              <a:buNone/>
            </a:pPr>
            <a:r>
              <a:rPr lang="fr-FR" sz="5400" smtClean="0"/>
              <a:t>Le Sénégal </a:t>
            </a:r>
          </a:p>
        </p:txBody>
      </p:sp>
      <p:sp>
        <p:nvSpPr>
          <p:cNvPr id="18435" name="Content Placeholder 3"/>
          <p:cNvSpPr>
            <a:spLocks noGrp="1"/>
          </p:cNvSpPr>
          <p:nvPr>
            <p:ph sz="quarter" idx="4"/>
          </p:nvPr>
        </p:nvSpPr>
        <p:spPr/>
        <p:txBody>
          <a:bodyPr/>
          <a:lstStyle/>
          <a:p>
            <a:pPr>
              <a:buFont typeface="Wingdings" pitchFamily="2" charset="2"/>
              <a:buNone/>
            </a:pPr>
            <a:endParaRPr lang="fr-FR" smtClean="0"/>
          </a:p>
          <a:p>
            <a:pPr>
              <a:buFont typeface="Wingdings" pitchFamily="2" charset="2"/>
              <a:buNone/>
            </a:pPr>
            <a:endParaRPr lang="fr-FR" smtClean="0"/>
          </a:p>
          <a:p>
            <a:pPr>
              <a:buFont typeface="Wingdings" pitchFamily="2" charset="2"/>
              <a:buNone/>
            </a:pPr>
            <a:endParaRPr lang="fr-FR" smtClean="0"/>
          </a:p>
          <a:p>
            <a:pPr>
              <a:buFont typeface="Wingdings" pitchFamily="2" charset="2"/>
              <a:buNone/>
            </a:pPr>
            <a:r>
              <a:rPr lang="fr-FR" sz="5400" smtClean="0"/>
              <a:t>Le Vietnam</a:t>
            </a:r>
          </a:p>
        </p:txBody>
      </p:sp>
      <p:sp>
        <p:nvSpPr>
          <p:cNvPr id="18436" name="Text Placeholder 4"/>
          <p:cNvSpPr>
            <a:spLocks noGrp="1"/>
          </p:cNvSpPr>
          <p:nvPr>
            <p:ph type="body" sz="quarter" idx="1"/>
          </p:nvPr>
        </p:nvSpPr>
        <p:spPr>
          <a:xfrm>
            <a:off x="457200" y="1570038"/>
            <a:ext cx="3657600" cy="658812"/>
          </a:xfrm>
        </p:spPr>
        <p:txBody>
          <a:bodyPr/>
          <a:lstStyle/>
          <a:p>
            <a:r>
              <a:rPr lang="fr-FR" smtClean="0"/>
              <a:t>Carte 3</a:t>
            </a:r>
          </a:p>
        </p:txBody>
      </p:sp>
      <p:sp>
        <p:nvSpPr>
          <p:cNvPr id="18437" name="Text Placeholder 5"/>
          <p:cNvSpPr>
            <a:spLocks noGrp="1"/>
          </p:cNvSpPr>
          <p:nvPr>
            <p:ph type="body" sz="quarter" idx="3"/>
          </p:nvPr>
        </p:nvSpPr>
        <p:spPr>
          <a:xfrm>
            <a:off x="4343400" y="1570038"/>
            <a:ext cx="3657600" cy="658812"/>
          </a:xfrm>
        </p:spPr>
        <p:txBody>
          <a:bodyPr/>
          <a:lstStyle/>
          <a:p>
            <a:r>
              <a:rPr lang="fr-FR" smtClean="0"/>
              <a:t>Carte 4</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Feuille solutions</a:t>
            </a:r>
            <a:endParaRPr lang="fr-FR" dirty="0"/>
          </a:p>
        </p:txBody>
      </p:sp>
      <p:sp>
        <p:nvSpPr>
          <p:cNvPr id="19459" name="Content Placeholder 6"/>
          <p:cNvSpPr>
            <a:spLocks noGrp="1"/>
          </p:cNvSpPr>
          <p:nvPr>
            <p:ph sz="quarter" idx="1"/>
          </p:nvPr>
        </p:nvSpPr>
        <p:spPr>
          <a:xfrm>
            <a:off x="457200" y="1600200"/>
            <a:ext cx="7467600" cy="4873625"/>
          </a:xfrm>
        </p:spPr>
        <p:txBody>
          <a:bodyPr/>
          <a:lstStyle/>
          <a:p>
            <a:r>
              <a:rPr lang="fr-FR" smtClean="0"/>
              <a:t>Carte A = La France</a:t>
            </a:r>
          </a:p>
          <a:p>
            <a:r>
              <a:rPr lang="fr-FR" smtClean="0"/>
              <a:t>Carte B = La Suisse</a:t>
            </a:r>
          </a:p>
          <a:p>
            <a:r>
              <a:rPr lang="fr-FR" smtClean="0"/>
              <a:t>Carte C = Le Sénégal</a:t>
            </a:r>
          </a:p>
          <a:p>
            <a:r>
              <a:rPr lang="fr-FR" smtClean="0"/>
              <a:t>Carte D = Le Vietnam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Principe</a:t>
            </a:r>
            <a:endParaRPr lang="fr-FR" dirty="0"/>
          </a:p>
        </p:txBody>
      </p:sp>
      <p:sp>
        <p:nvSpPr>
          <p:cNvPr id="20483" name="Content Placeholder 2"/>
          <p:cNvSpPr>
            <a:spLocks noGrp="1"/>
          </p:cNvSpPr>
          <p:nvPr>
            <p:ph sz="quarter" idx="1"/>
          </p:nvPr>
        </p:nvSpPr>
        <p:spPr>
          <a:xfrm>
            <a:off x="457200" y="1600200"/>
            <a:ext cx="7467600" cy="4873625"/>
          </a:xfrm>
        </p:spPr>
        <p:txBody>
          <a:bodyPr/>
          <a:lstStyle/>
          <a:p>
            <a:r>
              <a:rPr lang="fr-FR" smtClean="0"/>
              <a:t>Divisez la classe en deux</a:t>
            </a:r>
          </a:p>
          <a:p>
            <a:r>
              <a:rPr lang="fr-FR" smtClean="0"/>
              <a:t>Une moitié. Chaque élève reçoit une carte d’un pays</a:t>
            </a:r>
          </a:p>
          <a:p>
            <a:r>
              <a:rPr lang="fr-FR" smtClean="0"/>
              <a:t>L’autre moitié. Chaque élève reçoit une carte avec le nom d’un pays</a:t>
            </a:r>
          </a:p>
          <a:p>
            <a:r>
              <a:rPr lang="fr-FR" smtClean="0"/>
              <a:t>A l’aide la mappemonde et de livres (manuels scolaires, etc.) les élèves essaient de former les bonnes paires</a:t>
            </a:r>
          </a:p>
          <a:p>
            <a:r>
              <a:rPr lang="fr-FR" smtClean="0"/>
              <a:t>Demander ensuite de se mettre par continent ou par pays masculins / féminins)</a:t>
            </a:r>
          </a:p>
          <a:p>
            <a:pPr>
              <a:buFont typeface="Wingdings" pitchFamily="2" charset="2"/>
              <a:buNone/>
            </a:pPr>
            <a:endParaRPr lang="fr-FR"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Pour aller plus loin</a:t>
            </a:r>
            <a:endParaRPr lang="fr-FR" dirty="0"/>
          </a:p>
        </p:txBody>
      </p:sp>
      <p:sp>
        <p:nvSpPr>
          <p:cNvPr id="21507" name="Content Placeholder 2"/>
          <p:cNvSpPr>
            <a:spLocks noGrp="1"/>
          </p:cNvSpPr>
          <p:nvPr>
            <p:ph sz="quarter" idx="1"/>
          </p:nvPr>
        </p:nvSpPr>
        <p:spPr>
          <a:xfrm>
            <a:off x="457200" y="1600200"/>
            <a:ext cx="7467600" cy="4873625"/>
          </a:xfrm>
        </p:spPr>
        <p:txBody>
          <a:bodyPr/>
          <a:lstStyle/>
          <a:p>
            <a:r>
              <a:rPr lang="fr-FR" smtClean="0"/>
              <a:t>En salle d’informatique : </a:t>
            </a:r>
          </a:p>
          <a:p>
            <a:pPr>
              <a:buFont typeface="Wingdings" pitchFamily="2" charset="2"/>
              <a:buNone/>
            </a:pPr>
            <a:endParaRPr lang="fr-FR" smtClean="0"/>
          </a:p>
          <a:p>
            <a:pPr lvl="1">
              <a:buFont typeface="Arial" pitchFamily="34" charset="0"/>
              <a:buChar char="•"/>
            </a:pPr>
            <a:r>
              <a:rPr lang="fr-FR" smtClean="0"/>
              <a:t>Recherche d’une photo du pays</a:t>
            </a:r>
          </a:p>
          <a:p>
            <a:pPr lvl="1">
              <a:buFont typeface="Arial" pitchFamily="34" charset="0"/>
              <a:buChar char="•"/>
            </a:pPr>
            <a:r>
              <a:rPr lang="fr-FR" smtClean="0"/>
              <a:t>Recherche du nom de la capitale</a:t>
            </a:r>
          </a:p>
          <a:p>
            <a:pPr lvl="1">
              <a:buFont typeface="Arial" pitchFamily="34" charset="0"/>
              <a:buChar char="•"/>
            </a:pPr>
            <a:r>
              <a:rPr lang="fr-FR" smtClean="0"/>
              <a:t>Recherche d’une recette traditionnelle</a:t>
            </a:r>
          </a:p>
          <a:p>
            <a:pPr lvl="1">
              <a:buFont typeface="Arial" pitchFamily="34" charset="0"/>
              <a:buChar char="•"/>
            </a:pPr>
            <a:r>
              <a:rPr lang="fr-FR" smtClean="0"/>
              <a:t>Transformer la photo en carte postale puis écrire une carte postale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Thème : L’éducation</a:t>
            </a:r>
            <a:endParaRPr lang="fr-FR" dirty="0"/>
          </a:p>
        </p:txBody>
      </p:sp>
      <p:sp>
        <p:nvSpPr>
          <p:cNvPr id="22531" name="Content Placeholder 2"/>
          <p:cNvSpPr>
            <a:spLocks noGrp="1"/>
          </p:cNvSpPr>
          <p:nvPr>
            <p:ph sz="quarter" idx="1"/>
          </p:nvPr>
        </p:nvSpPr>
        <p:spPr>
          <a:xfrm>
            <a:off x="457200" y="1600200"/>
            <a:ext cx="7467600" cy="4873625"/>
          </a:xfrm>
        </p:spPr>
        <p:txBody>
          <a:bodyPr/>
          <a:lstStyle/>
          <a:p>
            <a:r>
              <a:rPr lang="fr-FR" smtClean="0"/>
              <a:t>But : </a:t>
            </a:r>
          </a:p>
          <a:p>
            <a:pPr>
              <a:buFont typeface="Wingdings" pitchFamily="2" charset="2"/>
              <a:buNone/>
            </a:pPr>
            <a:r>
              <a:rPr lang="fr-FR" smtClean="0"/>
              <a:t>	Parler de la salle de classe</a:t>
            </a:r>
          </a:p>
          <a:p>
            <a:pPr>
              <a:buFont typeface="Wingdings" pitchFamily="2" charset="2"/>
              <a:buNone/>
            </a:pPr>
            <a:r>
              <a:rPr lang="fr-FR" smtClean="0"/>
              <a:t>	</a:t>
            </a:r>
          </a:p>
          <a:p>
            <a:r>
              <a:rPr lang="fr-FR" smtClean="0"/>
              <a:t>Matériel : </a:t>
            </a:r>
          </a:p>
          <a:p>
            <a:pPr lvl="1"/>
            <a:r>
              <a:rPr lang="fr-FR" smtClean="0"/>
              <a:t>Photos de salles de classe françaises</a:t>
            </a:r>
          </a:p>
          <a:p>
            <a:pPr lvl="1"/>
            <a:r>
              <a:rPr lang="fr-FR" smtClean="0"/>
              <a:t>Si possible, photo de votre classe avec les élèves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Exemples de photos</a:t>
            </a:r>
            <a:endParaRPr lang="fr-FR" dirty="0"/>
          </a:p>
        </p:txBody>
      </p:sp>
      <p:pic>
        <p:nvPicPr>
          <p:cNvPr id="23555" name="Content Placeholder 5" descr="Photo classe en France.jpg"/>
          <p:cNvPicPr>
            <a:picLocks noGrp="1" noChangeAspect="1"/>
          </p:cNvPicPr>
          <p:nvPr>
            <p:ph sz="quarter" idx="1"/>
          </p:nvPr>
        </p:nvPicPr>
        <p:blipFill>
          <a:blip r:embed="rId3" cstate="print"/>
          <a:srcRect/>
          <a:stretch>
            <a:fillRect/>
          </a:stretch>
        </p:blipFill>
        <p:spPr>
          <a:xfrm>
            <a:off x="1060450" y="2316163"/>
            <a:ext cx="6261100" cy="34417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3" descr="Photo salle de classe en France.jpg"/>
          <p:cNvPicPr>
            <a:picLocks noGrp="1" noChangeAspect="1"/>
          </p:cNvPicPr>
          <p:nvPr>
            <p:ph sz="quarter" idx="1"/>
          </p:nvPr>
        </p:nvPicPr>
        <p:blipFill>
          <a:blip r:embed="rId3" cstate="print"/>
          <a:srcRect/>
          <a:stretch>
            <a:fillRect/>
          </a:stretch>
        </p:blipFill>
        <p:spPr>
          <a:xfrm>
            <a:off x="1403350" y="1268413"/>
            <a:ext cx="5619750" cy="371475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Activités</a:t>
            </a:r>
            <a:endParaRPr lang="fr-FR" dirty="0"/>
          </a:p>
        </p:txBody>
      </p:sp>
      <p:sp>
        <p:nvSpPr>
          <p:cNvPr id="25603" name="Content Placeholder 2"/>
          <p:cNvSpPr>
            <a:spLocks noGrp="1"/>
          </p:cNvSpPr>
          <p:nvPr>
            <p:ph sz="quarter" idx="2"/>
          </p:nvPr>
        </p:nvSpPr>
        <p:spPr/>
        <p:txBody>
          <a:bodyPr/>
          <a:lstStyle/>
          <a:p>
            <a:r>
              <a:rPr lang="fr-FR" smtClean="0"/>
              <a:t>Qu’est-ce qu’on voit ? </a:t>
            </a:r>
          </a:p>
          <a:p>
            <a:r>
              <a:rPr lang="fr-FR" smtClean="0"/>
              <a:t>Quelles sont les différences entre votre salle de classe et la salle de classe en France ?</a:t>
            </a:r>
          </a:p>
          <a:p>
            <a:r>
              <a:rPr lang="fr-FR" smtClean="0"/>
              <a:t>Opinion : Je préfère… parce que</a:t>
            </a:r>
          </a:p>
          <a:p>
            <a:pPr>
              <a:buFont typeface="Wingdings" pitchFamily="2" charset="2"/>
              <a:buNone/>
            </a:pPr>
            <a:r>
              <a:rPr lang="fr-FR" smtClean="0"/>
              <a:t>	Je pense que…</a:t>
            </a:r>
          </a:p>
        </p:txBody>
      </p:sp>
      <p:sp>
        <p:nvSpPr>
          <p:cNvPr id="25604" name="Content Placeholder 5"/>
          <p:cNvSpPr>
            <a:spLocks noGrp="1"/>
          </p:cNvSpPr>
          <p:nvPr>
            <p:ph sz="quarter" idx="4"/>
          </p:nvPr>
        </p:nvSpPr>
        <p:spPr/>
        <p:txBody>
          <a:bodyPr/>
          <a:lstStyle/>
          <a:p>
            <a:r>
              <a:rPr lang="fr-FR" smtClean="0"/>
              <a:t>Ma salle de classe idéale (</a:t>
            </a:r>
            <a:r>
              <a:rPr lang="fr-FR" smtClean="0">
                <a:hlinkClick r:id="rId3"/>
              </a:rPr>
              <a:t>Plan de classe Ikea</a:t>
            </a:r>
            <a:r>
              <a:rPr lang="fr-FR" smtClean="0"/>
              <a:t>)</a:t>
            </a:r>
          </a:p>
          <a:p>
            <a:r>
              <a:rPr lang="fr-FR" smtClean="0"/>
              <a:t>L’uniforme ? Pour / Contre</a:t>
            </a:r>
          </a:p>
          <a:p>
            <a:pPr lvl="1"/>
            <a:r>
              <a:rPr lang="fr-FR" smtClean="0"/>
              <a:t>Qu’est-ce qu’ils portent en France ?</a:t>
            </a:r>
          </a:p>
          <a:p>
            <a:pPr lvl="1"/>
            <a:r>
              <a:rPr lang="fr-FR" smtClean="0"/>
              <a:t>Trouvez des exemples visuels de ce qui est /devrait être permis</a:t>
            </a:r>
          </a:p>
          <a:p>
            <a:pPr lvl="1">
              <a:buFont typeface="Wingdings 2" pitchFamily="18" charset="2"/>
              <a:buNone/>
            </a:pPr>
            <a:endParaRPr lang="fr-FR" smtClean="0"/>
          </a:p>
          <a:p>
            <a:endParaRPr lang="fr-FR" smtClean="0"/>
          </a:p>
        </p:txBody>
      </p:sp>
      <p:sp>
        <p:nvSpPr>
          <p:cNvPr id="25605" name="Text Placeholder 3"/>
          <p:cNvSpPr>
            <a:spLocks noGrp="1"/>
          </p:cNvSpPr>
          <p:nvPr>
            <p:ph type="body" sz="quarter" idx="1"/>
          </p:nvPr>
        </p:nvSpPr>
        <p:spPr>
          <a:xfrm>
            <a:off x="457200" y="1570038"/>
            <a:ext cx="4546600" cy="658812"/>
          </a:xfrm>
        </p:spPr>
        <p:txBody>
          <a:bodyPr/>
          <a:lstStyle/>
          <a:p>
            <a:r>
              <a:rPr lang="fr-FR" smtClean="0"/>
              <a:t>Avec les photos de salles de classe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Les salles de classe</a:t>
            </a:r>
            <a:endParaRPr lang="fr-FR" dirty="0"/>
          </a:p>
        </p:txBody>
      </p:sp>
      <p:pic>
        <p:nvPicPr>
          <p:cNvPr id="26627" name="Content Placeholder 3" descr="Salle d'informatique.jpg"/>
          <p:cNvPicPr>
            <a:picLocks noGrp="1" noChangeAspect="1"/>
          </p:cNvPicPr>
          <p:nvPr>
            <p:ph sz="quarter" idx="1"/>
          </p:nvPr>
        </p:nvPicPr>
        <p:blipFill>
          <a:blip r:embed="rId3" cstate="print"/>
          <a:srcRect/>
          <a:stretch>
            <a:fillRect/>
          </a:stretch>
        </p:blipFill>
        <p:spPr>
          <a:xfrm>
            <a:off x="1347788" y="1600200"/>
            <a:ext cx="5686425" cy="487362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3" descr="Salle de classe d'histoire-géo.jpg"/>
          <p:cNvPicPr>
            <a:picLocks noGrp="1" noChangeAspect="1"/>
          </p:cNvPicPr>
          <p:nvPr>
            <p:ph sz="quarter" idx="1"/>
          </p:nvPr>
        </p:nvPicPr>
        <p:blipFill>
          <a:blip r:embed="rId3" cstate="print"/>
          <a:srcRect/>
          <a:stretch>
            <a:fillRect/>
          </a:stretch>
        </p:blipFill>
        <p:spPr>
          <a:xfrm>
            <a:off x="941388" y="1600200"/>
            <a:ext cx="6499225" cy="487362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IE" dirty="0" smtClean="0"/>
              <a:t>Introduction</a:t>
            </a:r>
            <a:endParaRPr lang="es-ES_tradnl" dirty="0"/>
          </a:p>
        </p:txBody>
      </p:sp>
      <p:sp>
        <p:nvSpPr>
          <p:cNvPr id="10243" name="Content Placeholder 2"/>
          <p:cNvSpPr>
            <a:spLocks noGrp="1"/>
          </p:cNvSpPr>
          <p:nvPr>
            <p:ph sz="quarter" idx="1"/>
          </p:nvPr>
        </p:nvSpPr>
        <p:spPr>
          <a:xfrm>
            <a:off x="457200" y="1600200"/>
            <a:ext cx="7467600" cy="4873625"/>
          </a:xfrm>
        </p:spPr>
        <p:txBody>
          <a:bodyPr>
            <a:normAutofit/>
          </a:bodyPr>
          <a:lstStyle/>
          <a:p>
            <a:pPr eaLnBrk="1" hangingPunct="1"/>
            <a:r>
              <a:rPr lang="fr-FR" smtClean="0"/>
              <a:t>Pourquoi le document est-il important dans la classe de FLE ?</a:t>
            </a:r>
          </a:p>
          <a:p>
            <a:pPr eaLnBrk="1" hangingPunct="1">
              <a:buFont typeface="Wingdings" pitchFamily="2" charset="2"/>
              <a:buNone/>
            </a:pPr>
            <a:endParaRPr lang="fr-FR" smtClean="0"/>
          </a:p>
          <a:p>
            <a:pPr lvl="1" eaLnBrk="1" hangingPunct="1"/>
            <a:r>
              <a:rPr lang="fr-FR" smtClean="0"/>
              <a:t>Il permet de communiquer à tous les niveaux</a:t>
            </a:r>
          </a:p>
          <a:p>
            <a:pPr lvl="1" eaLnBrk="1" hangingPunct="1"/>
            <a:r>
              <a:rPr lang="fr-FR" smtClean="0"/>
              <a:t>Il peut prendre beaucoup de formes différentes</a:t>
            </a:r>
          </a:p>
          <a:p>
            <a:pPr lvl="1" eaLnBrk="1" hangingPunct="1"/>
            <a:r>
              <a:rPr lang="fr-FR" smtClean="0"/>
              <a:t>Il permet d’introduire l’actualité dans la classe</a:t>
            </a:r>
          </a:p>
          <a:p>
            <a:pPr lvl="1" eaLnBrk="1" hangingPunct="1"/>
            <a:r>
              <a:rPr lang="fr-FR" smtClean="0"/>
              <a:t>Il permet d’obtenir une réaction immédiate des élèves</a:t>
            </a:r>
          </a:p>
          <a:p>
            <a:pPr lvl="1" eaLnBrk="1" hangingPunct="1"/>
            <a:r>
              <a:rPr lang="fr-FR" smtClean="0"/>
              <a:t>Il permet de parler de la culture francophone</a:t>
            </a:r>
          </a:p>
          <a:p>
            <a:pPr lvl="1" eaLnBrk="1" hangingPunct="1"/>
            <a:r>
              <a:rPr lang="fr-FR" smtClean="0"/>
              <a:t>Et puis ça change !</a:t>
            </a:r>
          </a:p>
          <a:p>
            <a:pPr eaLnBrk="1" hangingPunct="1"/>
            <a:endParaRPr lang="fr-FR" smtClean="0"/>
          </a:p>
          <a:p>
            <a:pPr eaLnBrk="1" hangingPunct="1">
              <a:buFont typeface="Wingdings" pitchFamily="2" charset="2"/>
              <a:buNone/>
            </a:pPr>
            <a:endParaRPr lang="fr-FR" smtClean="0"/>
          </a:p>
          <a:p>
            <a:pPr eaLnBrk="1" hangingPunct="1"/>
            <a:endParaRPr lang="es-ES_tradnl"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descr="Salle de classe de français.jpg"/>
          <p:cNvPicPr>
            <a:picLocks noGrp="1" noChangeAspect="1"/>
          </p:cNvPicPr>
          <p:nvPr>
            <p:ph sz="quarter" idx="1"/>
          </p:nvPr>
        </p:nvPicPr>
        <p:blipFill>
          <a:blip r:embed="rId3" cstate="print"/>
          <a:srcRect/>
          <a:stretch>
            <a:fillRect/>
          </a:stretch>
        </p:blipFill>
        <p:spPr>
          <a:xfrm>
            <a:off x="923925" y="1600200"/>
            <a:ext cx="6534150" cy="487362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5" descr="Salle de classe d'espagnol1.jpg"/>
          <p:cNvPicPr>
            <a:picLocks noGrp="1" noChangeAspect="1"/>
          </p:cNvPicPr>
          <p:nvPr>
            <p:ph sz="quarter" idx="1"/>
          </p:nvPr>
        </p:nvPicPr>
        <p:blipFill>
          <a:blip r:embed="rId3" cstate="print"/>
          <a:srcRect/>
          <a:stretch>
            <a:fillRect/>
          </a:stretch>
        </p:blipFill>
        <p:spPr>
          <a:xfrm>
            <a:off x="611188" y="836613"/>
            <a:ext cx="6919912" cy="5189537"/>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descr="La laboratoire de Sciences.jpg"/>
          <p:cNvPicPr>
            <a:picLocks noGrp="1" noChangeAspect="1"/>
          </p:cNvPicPr>
          <p:nvPr>
            <p:ph sz="quarter" idx="1"/>
          </p:nvPr>
        </p:nvPicPr>
        <p:blipFill>
          <a:blip r:embed="rId3" cstate="print"/>
          <a:srcRect/>
          <a:stretch>
            <a:fillRect/>
          </a:stretch>
        </p:blipFill>
        <p:spPr>
          <a:xfrm>
            <a:off x="1547813" y="1684338"/>
            <a:ext cx="5040312" cy="448627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fr-FR" dirty="0" smtClean="0"/>
              <a:t>Activités</a:t>
            </a:r>
            <a:endParaRPr lang="fr-FR" dirty="0"/>
          </a:p>
        </p:txBody>
      </p:sp>
      <p:sp>
        <p:nvSpPr>
          <p:cNvPr id="31747" name="Content Placeholder 8"/>
          <p:cNvSpPr>
            <a:spLocks noGrp="1"/>
          </p:cNvSpPr>
          <p:nvPr>
            <p:ph sz="quarter" idx="2"/>
          </p:nvPr>
        </p:nvSpPr>
        <p:spPr/>
        <p:txBody>
          <a:bodyPr/>
          <a:lstStyle/>
          <a:p>
            <a:r>
              <a:rPr lang="fr-FR" smtClean="0"/>
              <a:t>Quelles matières ? Quelles salles de classe ? </a:t>
            </a:r>
          </a:p>
          <a:p>
            <a:r>
              <a:rPr lang="fr-FR" smtClean="0"/>
              <a:t>Quelle est votre salle de classe préférée ? Pourquoi ? Pratique du vocabulaire pour décrire la classe</a:t>
            </a:r>
          </a:p>
        </p:txBody>
      </p:sp>
      <p:sp>
        <p:nvSpPr>
          <p:cNvPr id="31748" name="Content Placeholder 10"/>
          <p:cNvSpPr>
            <a:spLocks noGrp="1"/>
          </p:cNvSpPr>
          <p:nvPr>
            <p:ph sz="quarter" idx="4"/>
          </p:nvPr>
        </p:nvSpPr>
        <p:spPr/>
        <p:txBody>
          <a:bodyPr/>
          <a:lstStyle/>
          <a:p>
            <a:r>
              <a:rPr lang="fr-FR" smtClean="0"/>
              <a:t>Pour aller plus loin - Journalistes en herbe : </a:t>
            </a:r>
          </a:p>
          <a:p>
            <a:pPr lvl="1"/>
            <a:r>
              <a:rPr lang="fr-FR" smtClean="0"/>
              <a:t>Prendre des photos des salles de classe</a:t>
            </a:r>
          </a:p>
          <a:p>
            <a:pPr lvl="1"/>
            <a:r>
              <a:rPr lang="fr-FR" smtClean="0"/>
              <a:t>Préparer une brochure</a:t>
            </a:r>
          </a:p>
          <a:p>
            <a:pPr lvl="1"/>
            <a:r>
              <a:rPr lang="fr-FR" smtClean="0"/>
              <a:t>Utiliser Photostory pour faire un diaporama. </a:t>
            </a:r>
          </a:p>
          <a:p>
            <a:pPr lvl="1"/>
            <a:endParaRPr lang="fr-FR" smtClean="0"/>
          </a:p>
          <a:p>
            <a:pPr>
              <a:buFont typeface="Wingdings" pitchFamily="2" charset="2"/>
              <a:buNone/>
            </a:pPr>
            <a:r>
              <a:rPr lang="fr-FR" smtClean="0"/>
              <a:t>	</a:t>
            </a:r>
          </a:p>
        </p:txBody>
      </p:sp>
      <p:sp>
        <p:nvSpPr>
          <p:cNvPr id="31749" name="Text Placeholder 7"/>
          <p:cNvSpPr>
            <a:spLocks noGrp="1"/>
          </p:cNvSpPr>
          <p:nvPr>
            <p:ph type="body" sz="quarter" idx="1"/>
          </p:nvPr>
        </p:nvSpPr>
        <p:spPr>
          <a:xfrm>
            <a:off x="457200" y="1570038"/>
            <a:ext cx="3657600" cy="658812"/>
          </a:xfrm>
        </p:spPr>
        <p:txBody>
          <a:bodyPr/>
          <a:lstStyle/>
          <a:p>
            <a:r>
              <a:rPr lang="fr-FR" smtClean="0"/>
              <a:t>Les salles de classe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fr-FR" dirty="0" smtClean="0"/>
              <a:t>Affiche : entre les murs</a:t>
            </a:r>
            <a:endParaRPr lang="fr-FR" dirty="0"/>
          </a:p>
        </p:txBody>
      </p:sp>
      <p:pic>
        <p:nvPicPr>
          <p:cNvPr id="32771" name="Content Placeholder 10" descr="class-entre-les-murs-poster.jpg"/>
          <p:cNvPicPr>
            <a:picLocks noGrp="1" noChangeAspect="1"/>
          </p:cNvPicPr>
          <p:nvPr>
            <p:ph sz="quarter" idx="1"/>
          </p:nvPr>
        </p:nvPicPr>
        <p:blipFill>
          <a:blip r:embed="rId3" cstate="print"/>
          <a:srcRect/>
          <a:stretch>
            <a:fillRect/>
          </a:stretch>
        </p:blipFill>
        <p:spPr>
          <a:xfrm>
            <a:off x="2484438" y="1484313"/>
            <a:ext cx="3354387" cy="44831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Bande annonce – Entre les murs</a:t>
            </a:r>
            <a:endParaRPr lang="fr-FR" dirty="0"/>
          </a:p>
        </p:txBody>
      </p:sp>
      <p:sp>
        <p:nvSpPr>
          <p:cNvPr id="33795" name="Content Placeholder 2"/>
          <p:cNvSpPr>
            <a:spLocks noGrp="1"/>
          </p:cNvSpPr>
          <p:nvPr>
            <p:ph sz="quarter" idx="1"/>
          </p:nvPr>
        </p:nvSpPr>
        <p:spPr>
          <a:xfrm>
            <a:off x="457200" y="1600200"/>
            <a:ext cx="7467600" cy="4873625"/>
          </a:xfrm>
        </p:spPr>
        <p:txBody>
          <a:bodyPr/>
          <a:lstStyle/>
          <a:p>
            <a:r>
              <a:rPr lang="fr-FR" smtClean="0"/>
              <a:t>Montrez la bande annonce du film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p:control spid="1026" name="ShockwaveFlash1" r:id="rId2" imgW="7632720" imgH="6119640"/>
    </p:controls>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Activités</a:t>
            </a:r>
            <a:endParaRPr lang="fr-FR" dirty="0"/>
          </a:p>
        </p:txBody>
      </p:sp>
      <p:sp>
        <p:nvSpPr>
          <p:cNvPr id="34819" name="Content Placeholder 2"/>
          <p:cNvSpPr>
            <a:spLocks noGrp="1"/>
          </p:cNvSpPr>
          <p:nvPr>
            <p:ph sz="quarter" idx="2"/>
          </p:nvPr>
        </p:nvSpPr>
        <p:spPr/>
        <p:txBody>
          <a:bodyPr/>
          <a:lstStyle/>
          <a:p>
            <a:r>
              <a:rPr lang="fr-FR" smtClean="0"/>
              <a:t>Qu’est-ce que vous remarquez dans la salle de classe ? </a:t>
            </a:r>
          </a:p>
          <a:p>
            <a:r>
              <a:rPr lang="fr-FR" smtClean="0"/>
              <a:t>Comment sont habillés les élèves ?</a:t>
            </a:r>
          </a:p>
        </p:txBody>
      </p:sp>
      <p:sp>
        <p:nvSpPr>
          <p:cNvPr id="34820" name="Content Placeholder 3"/>
          <p:cNvSpPr>
            <a:spLocks noGrp="1"/>
          </p:cNvSpPr>
          <p:nvPr>
            <p:ph sz="quarter" idx="4"/>
          </p:nvPr>
        </p:nvSpPr>
        <p:spPr/>
        <p:txBody>
          <a:bodyPr/>
          <a:lstStyle/>
          <a:p>
            <a:r>
              <a:rPr lang="fr-FR" smtClean="0"/>
              <a:t>Comment décririez-vous cette classe ? </a:t>
            </a:r>
          </a:p>
          <a:p>
            <a:r>
              <a:rPr lang="fr-FR" smtClean="0"/>
              <a:t>Comment décririez-vous les élèves / le professeur ?</a:t>
            </a:r>
          </a:p>
          <a:p>
            <a:r>
              <a:rPr lang="fr-FR" smtClean="0"/>
              <a:t>Quel règlement est enfreint ?</a:t>
            </a:r>
          </a:p>
        </p:txBody>
      </p:sp>
      <p:sp>
        <p:nvSpPr>
          <p:cNvPr id="34821" name="Text Placeholder 4"/>
          <p:cNvSpPr>
            <a:spLocks noGrp="1"/>
          </p:cNvSpPr>
          <p:nvPr>
            <p:ph type="body" sz="quarter" idx="1"/>
          </p:nvPr>
        </p:nvSpPr>
        <p:spPr>
          <a:xfrm>
            <a:off x="457200" y="1570038"/>
            <a:ext cx="3657600" cy="658812"/>
          </a:xfrm>
        </p:spPr>
        <p:txBody>
          <a:bodyPr/>
          <a:lstStyle/>
          <a:p>
            <a:r>
              <a:rPr lang="fr-FR" smtClean="0"/>
              <a:t>Avec l’affiche</a:t>
            </a:r>
          </a:p>
        </p:txBody>
      </p:sp>
      <p:sp>
        <p:nvSpPr>
          <p:cNvPr id="34822" name="Text Placeholder 5"/>
          <p:cNvSpPr>
            <a:spLocks noGrp="1"/>
          </p:cNvSpPr>
          <p:nvPr>
            <p:ph type="body" sz="quarter" idx="3"/>
          </p:nvPr>
        </p:nvSpPr>
        <p:spPr>
          <a:xfrm>
            <a:off x="4343400" y="1570038"/>
            <a:ext cx="3657600" cy="658812"/>
          </a:xfrm>
        </p:spPr>
        <p:txBody>
          <a:bodyPr/>
          <a:lstStyle/>
          <a:p>
            <a:r>
              <a:rPr lang="fr-FR" smtClean="0"/>
              <a:t>Le clip vidéo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En ville</a:t>
            </a:r>
            <a:endParaRPr lang="fr-FR" dirty="0"/>
          </a:p>
        </p:txBody>
      </p:sp>
      <p:sp>
        <p:nvSpPr>
          <p:cNvPr id="35843" name="Content Placeholder 6"/>
          <p:cNvSpPr>
            <a:spLocks noGrp="1"/>
          </p:cNvSpPr>
          <p:nvPr>
            <p:ph sz="quarter" idx="1"/>
          </p:nvPr>
        </p:nvSpPr>
        <p:spPr>
          <a:xfrm>
            <a:off x="457200" y="1600200"/>
            <a:ext cx="7467600" cy="4873625"/>
          </a:xfrm>
        </p:spPr>
        <p:txBody>
          <a:bodyPr/>
          <a:lstStyle/>
          <a:p>
            <a:r>
              <a:rPr lang="fr-FR" smtClean="0"/>
              <a:t>La plupart des activités peuvent s’adapter à tous les temps : </a:t>
            </a:r>
          </a:p>
          <a:p>
            <a:pPr lvl="1"/>
            <a:r>
              <a:rPr lang="fr-FR" smtClean="0"/>
              <a:t>Présent (tous les samedis, toutes les semaines, tous les jours…)</a:t>
            </a:r>
          </a:p>
          <a:p>
            <a:pPr lvl="1">
              <a:buFont typeface="Wingdings 2" pitchFamily="18" charset="2"/>
              <a:buNone/>
            </a:pPr>
            <a:endParaRPr lang="fr-FR" smtClean="0"/>
          </a:p>
          <a:p>
            <a:pPr lvl="1"/>
            <a:r>
              <a:rPr lang="fr-FR" smtClean="0"/>
              <a:t>Futur (samedi prochain, la semaine prochaine, le week-end prochain…)</a:t>
            </a:r>
          </a:p>
          <a:p>
            <a:pPr lvl="1">
              <a:buFont typeface="Wingdings 2" pitchFamily="18" charset="2"/>
              <a:buNone/>
            </a:pPr>
            <a:endParaRPr lang="fr-FR" smtClean="0"/>
          </a:p>
          <a:p>
            <a:pPr lvl="1"/>
            <a:r>
              <a:rPr lang="fr-FR" smtClean="0"/>
              <a:t>Passé (samedi dernier, le mois dernier, pendant mon séjour en France…)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Photos partielles </a:t>
            </a:r>
            <a:endParaRPr lang="fr-FR" dirty="0"/>
          </a:p>
        </p:txBody>
      </p:sp>
      <p:pic>
        <p:nvPicPr>
          <p:cNvPr id="36867" name="Picture 8" descr="Photo partielle baguette.jpg"/>
          <p:cNvPicPr>
            <a:picLocks noChangeAspect="1"/>
          </p:cNvPicPr>
          <p:nvPr/>
        </p:nvPicPr>
        <p:blipFill>
          <a:blip r:embed="rId3" cstate="print"/>
          <a:srcRect/>
          <a:stretch>
            <a:fillRect/>
          </a:stretch>
        </p:blipFill>
        <p:spPr bwMode="auto">
          <a:xfrm>
            <a:off x="755650" y="1700213"/>
            <a:ext cx="1333500" cy="533400"/>
          </a:xfrm>
          <a:prstGeom prst="rect">
            <a:avLst/>
          </a:prstGeom>
          <a:noFill/>
          <a:ln w="9525">
            <a:noFill/>
            <a:miter lim="800000"/>
            <a:headEnd/>
            <a:tailEnd/>
          </a:ln>
        </p:spPr>
      </p:pic>
      <p:pic>
        <p:nvPicPr>
          <p:cNvPr id="36868" name="Picture 10" descr="Photo partielle buche de Noel.jpg"/>
          <p:cNvPicPr>
            <a:picLocks noChangeAspect="1"/>
          </p:cNvPicPr>
          <p:nvPr/>
        </p:nvPicPr>
        <p:blipFill>
          <a:blip r:embed="rId4" cstate="print"/>
          <a:srcRect/>
          <a:stretch>
            <a:fillRect/>
          </a:stretch>
        </p:blipFill>
        <p:spPr bwMode="auto">
          <a:xfrm>
            <a:off x="4859338" y="1557338"/>
            <a:ext cx="838200" cy="1057275"/>
          </a:xfrm>
          <a:prstGeom prst="rect">
            <a:avLst/>
          </a:prstGeom>
          <a:noFill/>
          <a:ln w="9525">
            <a:noFill/>
            <a:miter lim="800000"/>
            <a:headEnd/>
            <a:tailEnd/>
          </a:ln>
        </p:spPr>
      </p:pic>
      <p:pic>
        <p:nvPicPr>
          <p:cNvPr id="36869" name="Picture 12" descr="Chocolatier partiel.jpg"/>
          <p:cNvPicPr>
            <a:picLocks noChangeAspect="1"/>
          </p:cNvPicPr>
          <p:nvPr/>
        </p:nvPicPr>
        <p:blipFill>
          <a:blip r:embed="rId5" cstate="print"/>
          <a:srcRect/>
          <a:stretch>
            <a:fillRect/>
          </a:stretch>
        </p:blipFill>
        <p:spPr bwMode="auto">
          <a:xfrm>
            <a:off x="971550" y="2781300"/>
            <a:ext cx="1187450" cy="2474913"/>
          </a:xfrm>
          <a:prstGeom prst="rect">
            <a:avLst/>
          </a:prstGeom>
          <a:noFill/>
          <a:ln w="9525">
            <a:noFill/>
            <a:miter lim="800000"/>
            <a:headEnd/>
            <a:tailEnd/>
          </a:ln>
        </p:spPr>
      </p:pic>
      <p:pic>
        <p:nvPicPr>
          <p:cNvPr id="36870" name="Picture 14" descr="Photo partielle la poste.jpg"/>
          <p:cNvPicPr>
            <a:picLocks noChangeAspect="1"/>
          </p:cNvPicPr>
          <p:nvPr/>
        </p:nvPicPr>
        <p:blipFill>
          <a:blip r:embed="rId6" cstate="print"/>
          <a:srcRect/>
          <a:stretch>
            <a:fillRect/>
          </a:stretch>
        </p:blipFill>
        <p:spPr bwMode="auto">
          <a:xfrm>
            <a:off x="7019925" y="1052513"/>
            <a:ext cx="1285875" cy="4648200"/>
          </a:xfrm>
          <a:prstGeom prst="rect">
            <a:avLst/>
          </a:prstGeom>
          <a:noFill/>
          <a:ln w="9525">
            <a:noFill/>
            <a:miter lim="800000"/>
            <a:headEnd/>
            <a:tailEnd/>
          </a:ln>
        </p:spPr>
      </p:pic>
      <p:pic>
        <p:nvPicPr>
          <p:cNvPr id="36871" name="Picture 15" descr="Photo partielle cordonnier-chaussure.jpg"/>
          <p:cNvPicPr>
            <a:picLocks noChangeAspect="1"/>
          </p:cNvPicPr>
          <p:nvPr/>
        </p:nvPicPr>
        <p:blipFill>
          <a:blip r:embed="rId7" cstate="print"/>
          <a:srcRect/>
          <a:stretch>
            <a:fillRect/>
          </a:stretch>
        </p:blipFill>
        <p:spPr bwMode="auto">
          <a:xfrm>
            <a:off x="2555875" y="3284538"/>
            <a:ext cx="1143000" cy="3419475"/>
          </a:xfrm>
          <a:prstGeom prst="rect">
            <a:avLst/>
          </a:prstGeom>
          <a:noFill/>
          <a:ln w="9525">
            <a:noFill/>
            <a:miter lim="800000"/>
            <a:headEnd/>
            <a:tailEnd/>
          </a:ln>
        </p:spPr>
      </p:pic>
      <p:pic>
        <p:nvPicPr>
          <p:cNvPr id="36872" name="Picture 17" descr="Photo partielle chariot-se-supermarche.jpg"/>
          <p:cNvPicPr>
            <a:picLocks noChangeAspect="1"/>
          </p:cNvPicPr>
          <p:nvPr/>
        </p:nvPicPr>
        <p:blipFill>
          <a:blip r:embed="rId8" cstate="print"/>
          <a:srcRect/>
          <a:stretch>
            <a:fillRect/>
          </a:stretch>
        </p:blipFill>
        <p:spPr bwMode="auto">
          <a:xfrm>
            <a:off x="4210050" y="3262313"/>
            <a:ext cx="2238375" cy="1030287"/>
          </a:xfrm>
          <a:prstGeom prst="rect">
            <a:avLst/>
          </a:prstGeom>
          <a:noFill/>
          <a:ln w="9525">
            <a:noFill/>
            <a:miter lim="800000"/>
            <a:headEnd/>
            <a:tailEnd/>
          </a:ln>
        </p:spPr>
      </p:pic>
      <p:pic>
        <p:nvPicPr>
          <p:cNvPr id="36873" name="Picture 19" descr="Photo partielle Boucherie.jpg"/>
          <p:cNvPicPr>
            <a:picLocks noChangeAspect="1"/>
          </p:cNvPicPr>
          <p:nvPr/>
        </p:nvPicPr>
        <p:blipFill>
          <a:blip r:embed="rId9" cstate="print"/>
          <a:srcRect/>
          <a:stretch>
            <a:fillRect/>
          </a:stretch>
        </p:blipFill>
        <p:spPr bwMode="auto">
          <a:xfrm>
            <a:off x="4932363" y="4652963"/>
            <a:ext cx="923925" cy="163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fr-FR" dirty="0" smtClean="0"/>
              <a:t>Aujourd’hui</a:t>
            </a:r>
            <a:r>
              <a:rPr lang="en-IE" dirty="0" smtClean="0"/>
              <a:t> </a:t>
            </a:r>
            <a:endParaRPr lang="es-ES_tradnl" dirty="0"/>
          </a:p>
        </p:txBody>
      </p:sp>
      <p:sp>
        <p:nvSpPr>
          <p:cNvPr id="11267" name="Content Placeholder 2"/>
          <p:cNvSpPr>
            <a:spLocks noGrp="1"/>
          </p:cNvSpPr>
          <p:nvPr>
            <p:ph sz="quarter" idx="1"/>
          </p:nvPr>
        </p:nvSpPr>
        <p:spPr>
          <a:xfrm>
            <a:off x="457200" y="1600200"/>
            <a:ext cx="7467600" cy="4873625"/>
          </a:xfrm>
        </p:spPr>
        <p:txBody>
          <a:bodyPr/>
          <a:lstStyle/>
          <a:p>
            <a:pPr eaLnBrk="1" hangingPunct="1"/>
            <a:r>
              <a:rPr lang="fr-FR" dirty="0" smtClean="0"/>
              <a:t>Des idées pour utiliser des documents en classe à partir de la sixième</a:t>
            </a:r>
          </a:p>
          <a:p>
            <a:pPr eaLnBrk="1" hangingPunct="1">
              <a:buFont typeface="Wingdings" pitchFamily="2" charset="2"/>
              <a:buNone/>
            </a:pPr>
            <a:endParaRPr lang="fr-FR" dirty="0" smtClean="0"/>
          </a:p>
          <a:p>
            <a:pPr eaLnBrk="1" hangingPunct="1"/>
            <a:r>
              <a:rPr lang="fr-FR" dirty="0" smtClean="0"/>
              <a:t>Des activités pour préparer un document à l’oral de Terminale (je vais mettre cette partie sur une deuxième présentation qui sera aussi sur mon site Internet)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fr-FR" dirty="0" smtClean="0"/>
              <a:t>Photos partielles</a:t>
            </a:r>
            <a:endParaRPr lang="fr-FR" dirty="0"/>
          </a:p>
        </p:txBody>
      </p:sp>
      <p:sp>
        <p:nvSpPr>
          <p:cNvPr id="37891" name="Content Placeholder 3"/>
          <p:cNvSpPr>
            <a:spLocks noGrp="1"/>
          </p:cNvSpPr>
          <p:nvPr>
            <p:ph sz="quarter" idx="1"/>
          </p:nvPr>
        </p:nvSpPr>
        <p:spPr/>
        <p:txBody>
          <a:bodyPr>
            <a:normAutofit lnSpcReduction="10000"/>
          </a:bodyPr>
          <a:lstStyle/>
          <a:p>
            <a:r>
              <a:rPr lang="fr-FR" smtClean="0"/>
              <a:t>Possibilités : </a:t>
            </a:r>
          </a:p>
          <a:p>
            <a:pPr lvl="1"/>
            <a:r>
              <a:rPr lang="fr-FR" smtClean="0"/>
              <a:t>Travail sur le nom des magasins</a:t>
            </a:r>
          </a:p>
          <a:p>
            <a:pPr lvl="1"/>
            <a:r>
              <a:rPr lang="fr-FR" smtClean="0"/>
              <a:t>Inventer une histoire :</a:t>
            </a:r>
          </a:p>
          <a:p>
            <a:pPr lvl="1">
              <a:buFont typeface="Wingdings 2" pitchFamily="18" charset="2"/>
              <a:buNone/>
            </a:pPr>
            <a:r>
              <a:rPr lang="fr-FR" smtClean="0"/>
              <a:t>	Donner 3 ou 4  magasins à chacun</a:t>
            </a:r>
          </a:p>
          <a:p>
            <a:pPr lvl="1">
              <a:buFont typeface="Wingdings 2" pitchFamily="18" charset="2"/>
              <a:buNone/>
            </a:pPr>
            <a:r>
              <a:rPr lang="fr-FR" smtClean="0"/>
              <a:t>	Faire des phrases de plus en plus longues</a:t>
            </a:r>
          </a:p>
          <a:p>
            <a:pPr lvl="1">
              <a:buFont typeface="Wingdings 2" pitchFamily="18" charset="2"/>
              <a:buNone/>
            </a:pPr>
            <a:r>
              <a:rPr lang="fr-FR" smtClean="0"/>
              <a:t>	Avec des prépositions de temps / au négatif, etc…</a:t>
            </a:r>
          </a:p>
          <a:p>
            <a:pPr lvl="1">
              <a:buFont typeface="Wingdings 2" pitchFamily="18" charset="2"/>
              <a:buNone/>
            </a:pPr>
            <a:r>
              <a:rPr lang="fr-FR" smtClean="0"/>
              <a:t>	</a:t>
            </a:r>
          </a:p>
          <a:p>
            <a:pPr lvl="1">
              <a:buFont typeface="Wingdings 2" pitchFamily="18" charset="2"/>
              <a:buNone/>
            </a:pPr>
            <a:r>
              <a:rPr lang="fr-FR" smtClean="0"/>
              <a:t>	</a:t>
            </a:r>
          </a:p>
        </p:txBody>
      </p:sp>
      <p:sp>
        <p:nvSpPr>
          <p:cNvPr id="37892" name="Content Placeholder 4"/>
          <p:cNvSpPr>
            <a:spLocks noGrp="1"/>
          </p:cNvSpPr>
          <p:nvPr>
            <p:ph sz="quarter" idx="2"/>
          </p:nvPr>
        </p:nvSpPr>
        <p:spPr>
          <a:xfrm>
            <a:off x="4270375" y="1600200"/>
            <a:ext cx="3657600" cy="4572000"/>
          </a:xfrm>
        </p:spPr>
        <p:txBody>
          <a:bodyPr>
            <a:normAutofit lnSpcReduction="10000"/>
          </a:bodyPr>
          <a:lstStyle/>
          <a:p>
            <a:r>
              <a:rPr lang="fr-FR" u="sng" smtClean="0"/>
              <a:t>Exemples :</a:t>
            </a:r>
          </a:p>
          <a:p>
            <a:r>
              <a:rPr lang="fr-FR" smtClean="0"/>
              <a:t>Je suis allé à la boulangerie samedi matin. </a:t>
            </a:r>
          </a:p>
          <a:p>
            <a:r>
              <a:rPr lang="fr-FR" smtClean="0"/>
              <a:t>Je suis allé à la boulangerie pour acheter du pain. </a:t>
            </a:r>
          </a:p>
          <a:p>
            <a:r>
              <a:rPr lang="fr-FR" smtClean="0"/>
              <a:t>Je suis allé à la boulangerie pour acheter du pain et des croissants.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Des objets</a:t>
            </a:r>
            <a:endParaRPr lang="fr-FR" dirty="0"/>
          </a:p>
        </p:txBody>
      </p:sp>
      <p:pic>
        <p:nvPicPr>
          <p:cNvPr id="38915" name="Content Placeholder 4" descr="Chemisier.jpg"/>
          <p:cNvPicPr>
            <a:picLocks noGrp="1" noChangeAspect="1"/>
          </p:cNvPicPr>
          <p:nvPr>
            <p:ph sz="quarter" idx="1"/>
          </p:nvPr>
        </p:nvPicPr>
        <p:blipFill>
          <a:blip r:embed="rId3" cstate="print"/>
          <a:srcRect/>
          <a:stretch>
            <a:fillRect/>
          </a:stretch>
        </p:blipFill>
        <p:spPr>
          <a:xfrm>
            <a:off x="971550" y="1989138"/>
            <a:ext cx="2519363" cy="3098800"/>
          </a:xfrm>
        </p:spPr>
      </p:pic>
      <p:pic>
        <p:nvPicPr>
          <p:cNvPr id="38916" name="Content Placeholder 5" descr="polaire.jpg"/>
          <p:cNvPicPr>
            <a:picLocks noGrp="1" noChangeAspect="1"/>
          </p:cNvPicPr>
          <p:nvPr>
            <p:ph sz="quarter" idx="2"/>
          </p:nvPr>
        </p:nvPicPr>
        <p:blipFill>
          <a:blip r:embed="rId4" cstate="print"/>
          <a:srcRect/>
          <a:stretch>
            <a:fillRect/>
          </a:stretch>
        </p:blipFill>
        <p:spPr>
          <a:xfrm>
            <a:off x="4643438" y="2205038"/>
            <a:ext cx="2897187" cy="2897187"/>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Content Placeholder 4" descr="jupe.jpg"/>
          <p:cNvPicPr>
            <a:picLocks noGrp="1" noChangeAspect="1"/>
          </p:cNvPicPr>
          <p:nvPr>
            <p:ph sz="quarter" idx="1"/>
          </p:nvPr>
        </p:nvPicPr>
        <p:blipFill>
          <a:blip r:embed="rId3" cstate="print"/>
          <a:srcRect/>
          <a:stretch>
            <a:fillRect/>
          </a:stretch>
        </p:blipFill>
        <p:spPr>
          <a:xfrm>
            <a:off x="179388" y="1989138"/>
            <a:ext cx="4151312" cy="3108325"/>
          </a:xfrm>
        </p:spPr>
      </p:pic>
      <p:pic>
        <p:nvPicPr>
          <p:cNvPr id="39939" name="Content Placeholder 5" descr="sweat à capuche.jpg"/>
          <p:cNvPicPr>
            <a:picLocks noGrp="1" noChangeAspect="1"/>
          </p:cNvPicPr>
          <p:nvPr>
            <p:ph sz="quarter" idx="2"/>
          </p:nvPr>
        </p:nvPicPr>
        <p:blipFill>
          <a:blip r:embed="rId4" cstate="print"/>
          <a:srcRect/>
          <a:stretch>
            <a:fillRect/>
          </a:stretch>
        </p:blipFill>
        <p:spPr>
          <a:xfrm>
            <a:off x="5027613" y="1773238"/>
            <a:ext cx="3184525" cy="318452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4" descr="Chaussures.jpg"/>
          <p:cNvPicPr>
            <a:picLocks noGrp="1" noChangeAspect="1"/>
          </p:cNvPicPr>
          <p:nvPr>
            <p:ph sz="quarter" idx="1"/>
          </p:nvPr>
        </p:nvPicPr>
        <p:blipFill>
          <a:blip r:embed="rId3" cstate="print"/>
          <a:srcRect/>
          <a:stretch>
            <a:fillRect/>
          </a:stretch>
        </p:blipFill>
        <p:spPr>
          <a:xfrm>
            <a:off x="684213" y="1557338"/>
            <a:ext cx="3054350" cy="3883025"/>
          </a:xfrm>
        </p:spPr>
      </p:pic>
      <p:pic>
        <p:nvPicPr>
          <p:cNvPr id="40963" name="Content Placeholder 5" descr="Bijou.jpg"/>
          <p:cNvPicPr>
            <a:picLocks noGrp="1" noChangeAspect="1"/>
          </p:cNvPicPr>
          <p:nvPr>
            <p:ph sz="quarter" idx="2"/>
          </p:nvPr>
        </p:nvPicPr>
        <p:blipFill>
          <a:blip r:embed="rId4" cstate="print"/>
          <a:srcRect/>
          <a:stretch>
            <a:fillRect/>
          </a:stretch>
        </p:blipFill>
        <p:spPr>
          <a:xfrm>
            <a:off x="4716463" y="1916113"/>
            <a:ext cx="3009900" cy="321945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4" descr="Livre.jpg"/>
          <p:cNvPicPr>
            <a:picLocks noGrp="1" noChangeAspect="1"/>
          </p:cNvPicPr>
          <p:nvPr>
            <p:ph sz="quarter" idx="1"/>
          </p:nvPr>
        </p:nvPicPr>
        <p:blipFill>
          <a:blip r:embed="rId3" cstate="print"/>
          <a:srcRect/>
          <a:stretch>
            <a:fillRect/>
          </a:stretch>
        </p:blipFill>
        <p:spPr>
          <a:xfrm>
            <a:off x="457200" y="1692275"/>
            <a:ext cx="3657600" cy="4387850"/>
          </a:xfrm>
        </p:spPr>
      </p:pic>
      <p:pic>
        <p:nvPicPr>
          <p:cNvPr id="41987" name="Content Placeholder 5" descr="Baskets.jpg"/>
          <p:cNvPicPr>
            <a:picLocks noGrp="1" noChangeAspect="1"/>
          </p:cNvPicPr>
          <p:nvPr>
            <p:ph sz="quarter" idx="2"/>
          </p:nvPr>
        </p:nvPicPr>
        <p:blipFill>
          <a:blip r:embed="rId4" cstate="print"/>
          <a:srcRect/>
          <a:stretch>
            <a:fillRect/>
          </a:stretch>
        </p:blipFill>
        <p:spPr>
          <a:xfrm>
            <a:off x="4500563" y="2133600"/>
            <a:ext cx="4054475" cy="3036888"/>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Activités avec les objets</a:t>
            </a:r>
            <a:endParaRPr lang="fr-FR" dirty="0"/>
          </a:p>
        </p:txBody>
      </p:sp>
      <p:sp>
        <p:nvSpPr>
          <p:cNvPr id="43011" name="Content Placeholder 2"/>
          <p:cNvSpPr>
            <a:spLocks noGrp="1"/>
          </p:cNvSpPr>
          <p:nvPr>
            <p:ph sz="quarter" idx="1"/>
          </p:nvPr>
        </p:nvSpPr>
        <p:spPr>
          <a:xfrm>
            <a:off x="457200" y="1600200"/>
            <a:ext cx="7467600" cy="4873625"/>
          </a:xfrm>
        </p:spPr>
        <p:txBody>
          <a:bodyPr/>
          <a:lstStyle/>
          <a:p>
            <a:r>
              <a:rPr lang="fr-FR" smtClean="0"/>
              <a:t>Pour les photos : </a:t>
            </a:r>
          </a:p>
          <a:p>
            <a:pPr>
              <a:buFont typeface="Arial" pitchFamily="34" charset="0"/>
              <a:buChar char="•"/>
            </a:pPr>
            <a:r>
              <a:rPr lang="fr-FR" smtClean="0"/>
              <a:t>Demandez à vos élèves d’apporter un journal ou un magazine </a:t>
            </a:r>
          </a:p>
          <a:p>
            <a:pPr>
              <a:buFont typeface="Arial" pitchFamily="34" charset="0"/>
              <a:buChar char="•"/>
            </a:pPr>
            <a:r>
              <a:rPr lang="fr-FR" smtClean="0"/>
              <a:t>Demandez-leur de découper 4 ou 5 objets </a:t>
            </a:r>
          </a:p>
          <a:p>
            <a:pPr>
              <a:buFont typeface="Arial" pitchFamily="34" charset="0"/>
              <a:buChar char="•"/>
            </a:pPr>
            <a:r>
              <a:rPr lang="fr-FR" smtClean="0"/>
              <a:t>Mettez-les dans un sac</a:t>
            </a:r>
          </a:p>
          <a:p>
            <a:pPr>
              <a:buFont typeface="Arial" pitchFamily="34" charset="0"/>
              <a:buChar char="•"/>
            </a:pPr>
            <a:r>
              <a:rPr lang="fr-FR" smtClean="0"/>
              <a:t>Demandez à chaque élève de prendre 4 objets sans regarder dans le sac</a:t>
            </a:r>
          </a:p>
          <a:p>
            <a:pPr>
              <a:buFont typeface="Arial" pitchFamily="34" charset="0"/>
              <a:buChar char="•"/>
            </a:pPr>
            <a:r>
              <a:rPr lang="fr-FR" smtClean="0"/>
              <a:t>Demandez-leur de faire la liste des courses</a:t>
            </a:r>
          </a:p>
          <a:p>
            <a:pPr>
              <a:buFont typeface="Arial" pitchFamily="34" charset="0"/>
              <a:buChar char="•"/>
            </a:pPr>
            <a:r>
              <a:rPr lang="fr-FR" smtClean="0"/>
              <a:t>Echanger la liste avec le voisin et écrire dans quels magasins on doit aller</a:t>
            </a:r>
          </a:p>
          <a:p>
            <a:pPr>
              <a:buFont typeface="Arial" pitchFamily="34" charset="0"/>
              <a:buChar char="•"/>
            </a:pPr>
            <a:endParaRPr lang="fr-FR" smtClean="0"/>
          </a:p>
          <a:p>
            <a:pPr>
              <a:buFont typeface="Arial" pitchFamily="34" charset="0"/>
              <a:buChar char="•"/>
            </a:pPr>
            <a:endParaRPr lang="fr-FR"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sz="quarter" idx="1"/>
          </p:nvPr>
        </p:nvSpPr>
        <p:spPr>
          <a:xfrm>
            <a:off x="457200" y="476250"/>
            <a:ext cx="7467600" cy="5997575"/>
          </a:xfrm>
        </p:spPr>
        <p:txBody>
          <a:bodyPr/>
          <a:lstStyle/>
          <a:p>
            <a:pPr>
              <a:buFont typeface="Arial" pitchFamily="34" charset="0"/>
              <a:buChar char="•"/>
            </a:pPr>
            <a:r>
              <a:rPr lang="fr-FR" smtClean="0"/>
              <a:t>Faites faire un programme (utilisation de l’impératif)</a:t>
            </a:r>
          </a:p>
          <a:p>
            <a:pPr>
              <a:buFont typeface="Wingdings" pitchFamily="2" charset="2"/>
              <a:buNone/>
            </a:pPr>
            <a:r>
              <a:rPr lang="fr-FR" smtClean="0"/>
              <a:t>	Va à la boucherie en premier. Achète deux escalopes de poulet, etc…</a:t>
            </a:r>
          </a:p>
          <a:p>
            <a:pPr>
              <a:buFont typeface="Wingdings" pitchFamily="2" charset="2"/>
              <a:buNone/>
            </a:pPr>
            <a:endParaRPr lang="fr-FR" smtClean="0"/>
          </a:p>
          <a:p>
            <a:pPr>
              <a:buFont typeface="Courier New" pitchFamily="49" charset="0"/>
              <a:buChar char="o"/>
            </a:pPr>
            <a:endParaRPr lang="fr-FR"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t>Thème :</a:t>
            </a:r>
            <a:r>
              <a:rPr lang="en-IE" dirty="0" smtClean="0"/>
              <a:t> Les temps du passé </a:t>
            </a:r>
            <a:endParaRPr lang="es-ES_tradnl" dirty="0"/>
          </a:p>
        </p:txBody>
      </p:sp>
      <p:sp>
        <p:nvSpPr>
          <p:cNvPr id="6" name="Content Placeholder 5"/>
          <p:cNvSpPr>
            <a:spLocks noGrp="1"/>
          </p:cNvSpPr>
          <p:nvPr>
            <p:ph sz="quarter" idx="2"/>
          </p:nvPr>
        </p:nvSpPr>
        <p:spPr>
          <a:xfrm>
            <a:off x="457200" y="2362200"/>
            <a:ext cx="7570788" cy="3886200"/>
          </a:xfrm>
        </p:spPr>
        <p:txBody>
          <a:bodyPr/>
          <a:lstStyle/>
          <a:p>
            <a:pPr>
              <a:defRPr/>
            </a:pPr>
            <a:r>
              <a:rPr lang="fr-FR" b="1" dirty="0" smtClean="0"/>
              <a:t>A. De quoi s’agit-il ? </a:t>
            </a:r>
            <a:endParaRPr lang="en-IE" dirty="0" smtClean="0"/>
          </a:p>
          <a:p>
            <a:pPr>
              <a:buFont typeface="Wingdings" pitchFamily="2" charset="2"/>
              <a:buNone/>
              <a:defRPr/>
            </a:pPr>
            <a:endParaRPr lang="en-IE" dirty="0" smtClean="0"/>
          </a:p>
          <a:p>
            <a:pPr algn="ctr">
              <a:buFont typeface="Wingdings" pitchFamily="2" charset="2"/>
              <a:buNone/>
              <a:defRPr/>
            </a:pPr>
            <a:r>
              <a:rPr lang="fr-FR" b="1" dirty="0" smtClean="0">
                <a:solidFill>
                  <a:schemeClr val="accent1">
                    <a:lumMod val="75000"/>
                  </a:schemeClr>
                </a:solidFill>
              </a:rPr>
              <a:t>Mots indices : </a:t>
            </a:r>
            <a:r>
              <a:rPr lang="fr-FR" b="1" dirty="0" smtClean="0"/>
              <a:t>Nantes	Record	Jardin	</a:t>
            </a:r>
          </a:p>
          <a:p>
            <a:pPr algn="ctr">
              <a:buFont typeface="Wingdings" pitchFamily="2" charset="2"/>
              <a:buNone/>
              <a:defRPr/>
            </a:pPr>
            <a:r>
              <a:rPr lang="fr-FR" b="1" dirty="0" smtClean="0"/>
              <a:t>Hauteur	26,50</a:t>
            </a:r>
            <a:endParaRPr lang="en-IE" dirty="0" smtClean="0"/>
          </a:p>
          <a:p>
            <a:pPr algn="ctr">
              <a:buFont typeface="Wingdings" pitchFamily="2" charset="2"/>
              <a:buNone/>
              <a:defRPr/>
            </a:pPr>
            <a:endParaRPr lang="en-IE" dirty="0" smtClean="0"/>
          </a:p>
          <a:p>
            <a:pPr>
              <a:buFont typeface="Wingdings" pitchFamily="2" charset="2"/>
              <a:buNone/>
              <a:defRPr/>
            </a:pPr>
            <a:r>
              <a:rPr lang="fr-FR" b="1" dirty="0" smtClean="0"/>
              <a:t>Votre hypothèse : </a:t>
            </a:r>
            <a:endParaRPr lang="en-IE" dirty="0" smtClean="0"/>
          </a:p>
          <a:p>
            <a:pPr>
              <a:buFont typeface="Wingdings" pitchFamily="2" charset="2"/>
              <a:buNone/>
              <a:defRPr/>
            </a:pPr>
            <a:r>
              <a:rPr lang="fr-FR" b="1" dirty="0" smtClean="0"/>
              <a:t>Il s’agit…</a:t>
            </a:r>
            <a:endParaRPr lang="fr-FR" dirty="0"/>
          </a:p>
        </p:txBody>
      </p:sp>
      <p:sp>
        <p:nvSpPr>
          <p:cNvPr id="45060" name="Text Placeholder 4"/>
          <p:cNvSpPr>
            <a:spLocks noGrp="1"/>
          </p:cNvSpPr>
          <p:nvPr>
            <p:ph type="body" sz="quarter" idx="1"/>
          </p:nvPr>
        </p:nvSpPr>
        <p:spPr>
          <a:xfrm>
            <a:off x="457200" y="1570038"/>
            <a:ext cx="7570788" cy="658812"/>
          </a:xfrm>
        </p:spPr>
        <p:txBody>
          <a:bodyPr/>
          <a:lstStyle/>
          <a:p>
            <a:r>
              <a:rPr lang="fr-FR" smtClean="0"/>
              <a:t>Activité qui peut se faire à partir d’histoire insolite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9"/>
          <p:cNvSpPr>
            <a:spLocks noGrp="1"/>
          </p:cNvSpPr>
          <p:nvPr>
            <p:ph sz="quarter" idx="1"/>
          </p:nvPr>
        </p:nvSpPr>
        <p:spPr/>
        <p:txBody>
          <a:bodyPr/>
          <a:lstStyle/>
          <a:p>
            <a:r>
              <a:rPr lang="fr-FR" b="1" smtClean="0"/>
              <a:t>B. </a:t>
            </a:r>
            <a:endParaRPr lang="en-IE" smtClean="0"/>
          </a:p>
          <a:p>
            <a:pPr>
              <a:buFont typeface="Wingdings" pitchFamily="2" charset="2"/>
              <a:buNone/>
            </a:pPr>
            <a:r>
              <a:rPr lang="fr-FR" b="1" smtClean="0"/>
              <a:t> </a:t>
            </a:r>
            <a:endParaRPr lang="en-IE" smtClean="0"/>
          </a:p>
          <a:p>
            <a:pPr>
              <a:buFont typeface="Wingdings" pitchFamily="2" charset="2"/>
              <a:buNone/>
            </a:pPr>
            <a:r>
              <a:rPr lang="fr-FR" b="1" smtClean="0"/>
              <a:t>Votre hypothèse : </a:t>
            </a:r>
            <a:endParaRPr lang="en-IE" smtClean="0"/>
          </a:p>
          <a:p>
            <a:pPr>
              <a:buFont typeface="Wingdings" pitchFamily="2" charset="2"/>
              <a:buNone/>
            </a:pPr>
            <a:r>
              <a:rPr lang="fr-FR" b="1" smtClean="0"/>
              <a:t>Il s’agit…</a:t>
            </a:r>
            <a:endParaRPr lang="fr-FR" smtClean="0"/>
          </a:p>
        </p:txBody>
      </p:sp>
      <p:pic>
        <p:nvPicPr>
          <p:cNvPr id="46083" name="Content Placeholder 11" descr="chausson.jpg"/>
          <p:cNvPicPr>
            <a:picLocks noGrp="1" noChangeAspect="1"/>
          </p:cNvPicPr>
          <p:nvPr>
            <p:ph sz="quarter" idx="2"/>
          </p:nvPr>
        </p:nvPicPr>
        <p:blipFill>
          <a:blip r:embed="rId3" cstate="print"/>
          <a:srcRect/>
          <a:stretch>
            <a:fillRect/>
          </a:stretch>
        </p:blipFill>
        <p:spPr>
          <a:xfrm>
            <a:off x="4356100" y="1916113"/>
            <a:ext cx="3849688" cy="2898775"/>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5"/>
          <p:cNvSpPr>
            <a:spLocks noGrp="1"/>
          </p:cNvSpPr>
          <p:nvPr>
            <p:ph sz="quarter" idx="1"/>
          </p:nvPr>
        </p:nvSpPr>
        <p:spPr>
          <a:xfrm>
            <a:off x="457200" y="476250"/>
            <a:ext cx="7467600" cy="5997575"/>
          </a:xfrm>
        </p:spPr>
        <p:txBody>
          <a:bodyPr/>
          <a:lstStyle/>
          <a:p>
            <a:pPr>
              <a:buFont typeface="Wingdings" pitchFamily="2" charset="2"/>
              <a:buNone/>
            </a:pPr>
            <a:r>
              <a:rPr lang="fr-FR" b="1" dirty="0" smtClean="0"/>
              <a:t>3 juin 2007</a:t>
            </a:r>
            <a:endParaRPr lang="en-IE" dirty="0" smtClean="0"/>
          </a:p>
          <a:p>
            <a:pPr>
              <a:buFont typeface="Wingdings" pitchFamily="2" charset="2"/>
              <a:buNone/>
            </a:pPr>
            <a:r>
              <a:rPr lang="fr-FR" b="1" dirty="0" smtClean="0"/>
              <a:t>A Nantes, nouveau record de lancer de savate en caoutchouc</a:t>
            </a:r>
            <a:r>
              <a:rPr lang="fr-FR" dirty="0" smtClean="0"/>
              <a:t> </a:t>
            </a:r>
            <a:endParaRPr lang="en-IE" dirty="0" smtClean="0"/>
          </a:p>
          <a:p>
            <a:pPr>
              <a:buFont typeface="Wingdings" pitchFamily="2" charset="2"/>
              <a:buNone/>
            </a:pPr>
            <a:r>
              <a:rPr lang="fr-FR" u="sng" dirty="0" smtClean="0">
                <a:hlinkClick r:id="rId3"/>
              </a:rPr>
              <a:t>NANTES</a:t>
            </a:r>
            <a:r>
              <a:rPr lang="fr-FR" dirty="0" smtClean="0"/>
              <a:t> (Reuters) - Les troisièmes Olympiades du Potager, une espèce de </a:t>
            </a:r>
            <a:r>
              <a:rPr lang="fr-FR" u="sng" dirty="0" smtClean="0">
                <a:hlinkClick r:id="rId4"/>
              </a:rPr>
              <a:t>Jeux olympiques</a:t>
            </a:r>
            <a:r>
              <a:rPr lang="fr-FR" u="sng" dirty="0" smtClean="0"/>
              <a:t> </a:t>
            </a:r>
            <a:r>
              <a:rPr lang="fr-FR" dirty="0" smtClean="0"/>
              <a:t>du jardin organisés près de Nantes, ont été le théâtre dimanche d'un nouveau record de lancer de savate en caoutchouc: 26,5 mètres. </a:t>
            </a:r>
            <a:endParaRPr lang="en-IE" dirty="0" smtClean="0"/>
          </a:p>
          <a:p>
            <a:pPr>
              <a:buFont typeface="Wingdings" pitchFamily="2" charset="2"/>
              <a:buNone/>
            </a:pPr>
            <a:r>
              <a:rPr lang="fr-FR" dirty="0" smtClean="0"/>
              <a:t>Dix autres disciplines ont occupé les 63 participants, réunis à Petit-Mars, une commune de 3.000 habitants: planter de poireaux, pulvérisation de purin d'orties ou encore enroulé/déroulé de cordeau. </a:t>
            </a:r>
            <a:endParaRPr lang="en-IE" dirty="0" smtClean="0"/>
          </a:p>
          <a:p>
            <a:pPr>
              <a:buFont typeface="Wingdings" pitchFamily="2" charset="2"/>
              <a:buNone/>
            </a:pPr>
            <a:endParaRPr lang="fr-F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fr-FR" dirty="0" smtClean="0"/>
              <a:t>Thème : La Francophonie</a:t>
            </a:r>
            <a:endParaRPr lang="fr-FR" dirty="0"/>
          </a:p>
        </p:txBody>
      </p:sp>
      <p:sp>
        <p:nvSpPr>
          <p:cNvPr id="12291" name="Content Placeholder 8"/>
          <p:cNvSpPr>
            <a:spLocks noGrp="1"/>
          </p:cNvSpPr>
          <p:nvPr>
            <p:ph sz="quarter" idx="1"/>
          </p:nvPr>
        </p:nvSpPr>
        <p:spPr>
          <a:xfrm>
            <a:off x="457200" y="1600200"/>
            <a:ext cx="7467600" cy="4873625"/>
          </a:xfrm>
        </p:spPr>
        <p:txBody>
          <a:bodyPr/>
          <a:lstStyle/>
          <a:p>
            <a:r>
              <a:rPr lang="fr-FR" dirty="0" smtClean="0"/>
              <a:t>But : </a:t>
            </a:r>
          </a:p>
          <a:p>
            <a:pPr lvl="1">
              <a:buFont typeface="Arial" pitchFamily="34" charset="0"/>
              <a:buChar char="•"/>
            </a:pPr>
            <a:r>
              <a:rPr lang="fr-FR" dirty="0" smtClean="0"/>
              <a:t>Faire découvrir où on parle français</a:t>
            </a:r>
          </a:p>
          <a:p>
            <a:pPr lvl="1">
              <a:buFont typeface="Arial" pitchFamily="34" charset="0"/>
              <a:buChar char="•"/>
            </a:pPr>
            <a:r>
              <a:rPr lang="fr-FR" dirty="0" smtClean="0"/>
              <a:t>Initiation au nom de pays (les pays masculins / les pays féminin)</a:t>
            </a:r>
          </a:p>
          <a:p>
            <a:pPr>
              <a:buFont typeface="Wingdings" pitchFamily="2" charset="2"/>
              <a:buNone/>
            </a:pPr>
            <a:r>
              <a:rPr lang="fr-FR" dirty="0" smtClean="0"/>
              <a:t>	</a:t>
            </a:r>
          </a:p>
          <a:p>
            <a:r>
              <a:rPr lang="fr-FR" dirty="0" smtClean="0"/>
              <a:t>Matériel : </a:t>
            </a:r>
          </a:p>
          <a:p>
            <a:pPr lvl="1">
              <a:buFont typeface="Arial" pitchFamily="34" charset="0"/>
              <a:buChar char="•"/>
            </a:pPr>
            <a:r>
              <a:rPr lang="fr-FR" dirty="0" smtClean="0"/>
              <a:t>une mappemonde</a:t>
            </a:r>
          </a:p>
          <a:p>
            <a:pPr lvl="1">
              <a:buFont typeface="Arial" pitchFamily="34" charset="0"/>
              <a:buChar char="•"/>
            </a:pPr>
            <a:r>
              <a:rPr lang="fr-FR" dirty="0" smtClean="0"/>
              <a:t>des cartes de pays (plastifiées) (cherchez carte de France vierge par exemple dans un moteur de recherche)</a:t>
            </a:r>
          </a:p>
          <a:p>
            <a:pPr lvl="1">
              <a:buFont typeface="Arial" pitchFamily="34" charset="0"/>
              <a:buChar char="•"/>
            </a:pPr>
            <a:r>
              <a:rPr lang="fr-FR" dirty="0" smtClean="0"/>
              <a:t>liste des pays avec les solutions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sz="quarter" idx="1"/>
          </p:nvPr>
        </p:nvSpPr>
        <p:spPr>
          <a:xfrm>
            <a:off x="457200" y="188913"/>
            <a:ext cx="7467600" cy="6284912"/>
          </a:xfrm>
        </p:spPr>
        <p:txBody>
          <a:bodyPr/>
          <a:lstStyle/>
          <a:p>
            <a:pPr>
              <a:buFont typeface="Wingdings" pitchFamily="2" charset="2"/>
              <a:buNone/>
            </a:pPr>
            <a:r>
              <a:rPr lang="fr-FR" smtClean="0"/>
              <a:t>Dans la discipline-phare des Olympiades, un agriculteur de 33 ans, habitant la commune voisine de Ligné, a pu envoyer la chaussure qu'il avait au pied à 26,50 mètres. </a:t>
            </a:r>
            <a:endParaRPr lang="en-IE" smtClean="0"/>
          </a:p>
          <a:p>
            <a:pPr>
              <a:buFont typeface="Wingdings" pitchFamily="2" charset="2"/>
              <a:buNone/>
            </a:pPr>
            <a:r>
              <a:rPr lang="fr-FR" smtClean="0"/>
              <a:t>« Pour réussir, il faut que la savate ne prenne pas trop de hauteur », a sobrement commenté le nouveau recordman après sa performance. </a:t>
            </a:r>
            <a:endParaRPr lang="en-IE" smtClean="0"/>
          </a:p>
          <a:p>
            <a:pPr>
              <a:buFont typeface="Wingdings" pitchFamily="2" charset="2"/>
              <a:buNone/>
            </a:pPr>
            <a:r>
              <a:rPr lang="fr-FR" smtClean="0"/>
              <a:t>Plus ardue, l'épreuve du « tri de graines » proposait aux compétiteurs de reconnaître dix semences différentes. « Les anciens y arrivent du premier coup », a expliqué Laurent Lebot, coordinateur des Olympiades potagères. </a:t>
            </a:r>
            <a:endParaRPr lang="en-IE" smtClean="0"/>
          </a:p>
          <a:p>
            <a:pPr>
              <a:buFont typeface="Wingdings" pitchFamily="2" charset="2"/>
              <a:buNone/>
            </a:pPr>
            <a:r>
              <a:rPr lang="fr-FR" smtClean="0"/>
              <a:t>En s'appuyant sur la tradition maraîchère du pays nantais, les organisateurs de l'évènement entendent "contribuer à la transmission des connaissances et des savoir-faire locaux". </a:t>
            </a:r>
            <a:endParaRPr lang="en-IE" smtClean="0"/>
          </a:p>
          <a:p>
            <a:pPr>
              <a:buFont typeface="Wingdings" pitchFamily="2" charset="2"/>
              <a:buNone/>
            </a:pPr>
            <a:endParaRPr lang="fr-FR"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sz="quarter" idx="1"/>
          </p:nvPr>
        </p:nvSpPr>
        <p:spPr>
          <a:xfrm>
            <a:off x="457200" y="549275"/>
            <a:ext cx="7467600" cy="5924550"/>
          </a:xfrm>
        </p:spPr>
        <p:txBody>
          <a:bodyPr/>
          <a:lstStyle/>
          <a:p>
            <a:pPr>
              <a:buFont typeface="Wingdings" pitchFamily="2" charset="2"/>
              <a:buNone/>
            </a:pPr>
            <a:r>
              <a:rPr lang="fr-FR" smtClean="0"/>
              <a:t>En s'appuyant sur la tradition maraîchère du pays nantais, les organisateurs de l'évènement entendent « contribuer à la transmission des connaissances et des savoir-faire locaux. » </a:t>
            </a:r>
          </a:p>
          <a:p>
            <a:pPr>
              <a:buFont typeface="Wingdings" pitchFamily="2" charset="2"/>
              <a:buNone/>
            </a:pPr>
            <a:endParaRPr lang="fr-FR" smtClean="0"/>
          </a:p>
          <a:p>
            <a:r>
              <a:rPr lang="fr-FR" b="1" smtClean="0"/>
              <a:t>C. </a:t>
            </a:r>
            <a:r>
              <a:rPr lang="fr-FR" smtClean="0"/>
              <a:t>Imaginez à votre tour un concours insolite. Discutez du règlement que vous devez inventer en 5 points. </a:t>
            </a:r>
            <a:endParaRPr lang="en-IE" smtClean="0"/>
          </a:p>
          <a:p>
            <a:pPr>
              <a:buFont typeface="Wingdings" pitchFamily="2" charset="2"/>
              <a:buNone/>
            </a:pPr>
            <a:r>
              <a:rPr lang="fr-FR" smtClean="0"/>
              <a:t>	N’oubliez pas : Il faut + infinitif ; les verbes devoir ; pouvoir ; il est permis de + infinitif ; il est interdit de + infinitif</a:t>
            </a:r>
          </a:p>
          <a:p>
            <a:r>
              <a:rPr lang="fr-FR" b="1" smtClean="0"/>
              <a:t>D. </a:t>
            </a:r>
            <a:r>
              <a:rPr lang="fr-FR" smtClean="0"/>
              <a:t>Travail écrit : Journal intime – vous avez participé au lancement de savate. Qu’écrivez-vous dans votre journal intime ?</a:t>
            </a:r>
          </a:p>
          <a:p>
            <a:pPr>
              <a:buFont typeface="Wingdings" pitchFamily="2" charset="2"/>
              <a:buNone/>
            </a:pPr>
            <a:endParaRPr lang="en-IE" smtClean="0"/>
          </a:p>
          <a:p>
            <a:pPr>
              <a:buFont typeface="Wingdings" pitchFamily="2" charset="2"/>
              <a:buNone/>
            </a:pPr>
            <a:endParaRPr lang="en-IE" smtClean="0"/>
          </a:p>
          <a:p>
            <a:pPr>
              <a:buFont typeface="Wingdings" pitchFamily="2" charset="2"/>
              <a:buNone/>
            </a:pPr>
            <a:endParaRPr lang="fr-FR"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Activité : </a:t>
            </a:r>
            <a:r>
              <a:rPr lang="fr-FR" dirty="0" err="1" smtClean="0"/>
              <a:t>Masterchef</a:t>
            </a:r>
            <a:endParaRPr lang="fr-FR" dirty="0"/>
          </a:p>
        </p:txBody>
      </p:sp>
      <p:sp>
        <p:nvSpPr>
          <p:cNvPr id="50179" name="Content Placeholder 2"/>
          <p:cNvSpPr>
            <a:spLocks noGrp="1"/>
          </p:cNvSpPr>
          <p:nvPr>
            <p:ph sz="quarter" idx="1"/>
          </p:nvPr>
        </p:nvSpPr>
        <p:spPr>
          <a:xfrm>
            <a:off x="457200" y="1600200"/>
            <a:ext cx="7467600" cy="4873625"/>
          </a:xfrm>
        </p:spPr>
        <p:txBody>
          <a:bodyPr/>
          <a:lstStyle/>
          <a:p>
            <a:r>
              <a:rPr lang="fr-FR" smtClean="0"/>
              <a:t>Activité que je fais avec les élèves de seconde (TY)</a:t>
            </a:r>
          </a:p>
          <a:p>
            <a:pPr>
              <a:buFont typeface="Wingdings" pitchFamily="2" charset="2"/>
              <a:buNone/>
            </a:pPr>
            <a:endParaRPr lang="fr-FR" smtClean="0"/>
          </a:p>
          <a:p>
            <a:r>
              <a:rPr lang="fr-FR" smtClean="0"/>
              <a:t>Matériel : un gâteau (fait maison)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fr-FR" dirty="0" err="1" smtClean="0">
                <a:solidFill>
                  <a:schemeClr val="accent1">
                    <a:tint val="83000"/>
                    <a:satMod val="150000"/>
                  </a:schemeClr>
                </a:solidFill>
              </a:rPr>
              <a:t>Masterchef</a:t>
            </a:r>
            <a:r>
              <a:rPr lang="fr-FR" dirty="0" smtClean="0">
                <a:solidFill>
                  <a:schemeClr val="accent1">
                    <a:tint val="83000"/>
                    <a:satMod val="150000"/>
                  </a:schemeClr>
                </a:solidFill>
              </a:rPr>
              <a:t> France</a:t>
            </a:r>
            <a:endParaRPr lang="fr-FR" dirty="0">
              <a:solidFill>
                <a:schemeClr val="accent1">
                  <a:tint val="83000"/>
                  <a:satMod val="150000"/>
                </a:schemeClr>
              </a:solidFill>
            </a:endParaRPr>
          </a:p>
        </p:txBody>
      </p:sp>
      <p:pic>
        <p:nvPicPr>
          <p:cNvPr id="51203" name="Content Placeholder 5" descr="masterchef.jpg"/>
          <p:cNvPicPr>
            <a:picLocks noGrp="1" noChangeAspect="1"/>
          </p:cNvPicPr>
          <p:nvPr>
            <p:ph sz="quarter" idx="1"/>
          </p:nvPr>
        </p:nvPicPr>
        <p:blipFill>
          <a:blip r:embed="rId3" cstate="print"/>
          <a:srcRect/>
          <a:stretch>
            <a:fillRect/>
          </a:stretch>
        </p:blipFill>
        <p:spPr>
          <a:xfrm>
            <a:off x="1979613" y="1700213"/>
            <a:ext cx="5113337" cy="39624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fr-FR" dirty="0" smtClean="0">
                <a:solidFill>
                  <a:schemeClr val="accent1">
                    <a:tint val="83000"/>
                    <a:satMod val="150000"/>
                  </a:schemeClr>
                </a:solidFill>
              </a:rPr>
              <a:t>A vous de goûter !</a:t>
            </a:r>
            <a:endParaRPr lang="fr-FR" dirty="0">
              <a:solidFill>
                <a:schemeClr val="accent1">
                  <a:tint val="83000"/>
                  <a:satMod val="150000"/>
                </a:schemeClr>
              </a:solidFill>
            </a:endParaRPr>
          </a:p>
        </p:txBody>
      </p:sp>
      <p:sp>
        <p:nvSpPr>
          <p:cNvPr id="52227" name="Content Placeholder 2"/>
          <p:cNvSpPr>
            <a:spLocks noGrp="1"/>
          </p:cNvSpPr>
          <p:nvPr>
            <p:ph sz="quarter" idx="1"/>
          </p:nvPr>
        </p:nvSpPr>
        <p:spPr>
          <a:xfrm>
            <a:off x="457200" y="1882775"/>
            <a:ext cx="8229600" cy="4572000"/>
          </a:xfrm>
        </p:spPr>
        <p:txBody>
          <a:bodyPr/>
          <a:lstStyle/>
          <a:p>
            <a:pPr eaLnBrk="1" hangingPunct="1"/>
            <a:r>
              <a:rPr lang="fr-FR" smtClean="0"/>
              <a:t>Il y a 7 ingrédients dans le gâteau.  </a:t>
            </a:r>
          </a:p>
          <a:p>
            <a:pPr eaLnBrk="1" hangingPunct="1"/>
            <a:endParaRPr lang="fr-FR" smtClean="0"/>
          </a:p>
          <a:p>
            <a:pPr eaLnBrk="1" hangingPunct="1"/>
            <a:r>
              <a:rPr lang="fr-FR" smtClean="0"/>
              <a:t>Lesquels ?</a:t>
            </a:r>
          </a:p>
          <a:p>
            <a:pPr eaLnBrk="1" hangingPunct="1"/>
            <a:endParaRPr lang="fr-FR" smtClean="0"/>
          </a:p>
          <a:p>
            <a:pPr eaLnBrk="1" hangingPunct="1"/>
            <a:r>
              <a:rPr lang="fr-FR" smtClean="0"/>
              <a:t>Qui sera le/la Masterchef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fr-FR" dirty="0" smtClean="0">
                <a:solidFill>
                  <a:schemeClr val="accent1">
                    <a:tint val="83000"/>
                    <a:satMod val="150000"/>
                  </a:schemeClr>
                </a:solidFill>
              </a:rPr>
              <a:t>Le gâteau au yaourt</a:t>
            </a:r>
            <a:endParaRPr lang="fr-FR" dirty="0">
              <a:solidFill>
                <a:schemeClr val="accent1">
                  <a:tint val="83000"/>
                  <a:satMod val="150000"/>
                </a:schemeClr>
              </a:solidFill>
            </a:endParaRPr>
          </a:p>
        </p:txBody>
      </p:sp>
      <p:sp>
        <p:nvSpPr>
          <p:cNvPr id="53251" name="Content Placeholder 2"/>
          <p:cNvSpPr>
            <a:spLocks noGrp="1"/>
          </p:cNvSpPr>
          <p:nvPr>
            <p:ph sz="quarter" idx="1"/>
          </p:nvPr>
        </p:nvSpPr>
        <p:spPr>
          <a:xfrm>
            <a:off x="457200" y="1557338"/>
            <a:ext cx="8229600" cy="4897437"/>
          </a:xfrm>
        </p:spPr>
        <p:txBody>
          <a:bodyPr/>
          <a:lstStyle/>
          <a:p>
            <a:pPr eaLnBrk="1" hangingPunct="1"/>
            <a:r>
              <a:rPr lang="fr-FR" smtClean="0"/>
              <a:t>Ingrédients :</a:t>
            </a:r>
          </a:p>
          <a:p>
            <a:pPr eaLnBrk="1" hangingPunct="1"/>
            <a:r>
              <a:rPr lang="fr-FR" smtClean="0"/>
              <a:t>Un pot de yaourt nature (125g) (gardez le pot vide pour mesurer)</a:t>
            </a:r>
          </a:p>
          <a:p>
            <a:pPr eaLnBrk="1" hangingPunct="1"/>
            <a:r>
              <a:rPr lang="fr-FR" smtClean="0"/>
              <a:t>Trois pots de farine (sans levure)</a:t>
            </a:r>
          </a:p>
          <a:p>
            <a:pPr eaLnBrk="1" hangingPunct="1"/>
            <a:r>
              <a:rPr lang="fr-FR" smtClean="0"/>
              <a:t>Un pot et demi de sucre</a:t>
            </a:r>
          </a:p>
          <a:p>
            <a:pPr eaLnBrk="1" hangingPunct="1"/>
            <a:r>
              <a:rPr lang="fr-FR" smtClean="0"/>
              <a:t>Un demi pot d’huile</a:t>
            </a:r>
          </a:p>
          <a:p>
            <a:pPr eaLnBrk="1" hangingPunct="1"/>
            <a:r>
              <a:rPr lang="fr-FR" smtClean="0"/>
              <a:t>Deux œufs</a:t>
            </a:r>
          </a:p>
          <a:p>
            <a:pPr eaLnBrk="1" hangingPunct="1"/>
            <a:r>
              <a:rPr lang="fr-FR" smtClean="0"/>
              <a:t>Un sachet de levure</a:t>
            </a:r>
          </a:p>
          <a:p>
            <a:pPr eaLnBrk="1" hangingPunct="1"/>
            <a:r>
              <a:rPr lang="fr-FR" smtClean="0"/>
              <a:t>Un sachet de sucre vanillé</a:t>
            </a:r>
          </a:p>
          <a:p>
            <a:pPr eaLnBrk="1" hangingPunct="1"/>
            <a:endParaRPr lang="fr-FR" smtClean="0"/>
          </a:p>
          <a:p>
            <a:pPr eaLnBrk="1" hangingPunct="1"/>
            <a:endParaRPr lang="fr-FR" smtClean="0"/>
          </a:p>
          <a:p>
            <a:pPr eaLnBrk="1" hangingPunct="1"/>
            <a:endParaRPr lang="fr-FR"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fr-FR" dirty="0" smtClean="0">
                <a:solidFill>
                  <a:schemeClr val="accent1">
                    <a:tint val="83000"/>
                    <a:satMod val="150000"/>
                  </a:schemeClr>
                </a:solidFill>
              </a:rPr>
              <a:t>Qu’est-ce que c’est ?</a:t>
            </a:r>
            <a:endParaRPr lang="fr-FR" dirty="0">
              <a:solidFill>
                <a:schemeClr val="accent1">
                  <a:tint val="83000"/>
                  <a:satMod val="150000"/>
                </a:schemeClr>
              </a:solidFill>
            </a:endParaRPr>
          </a:p>
        </p:txBody>
      </p:sp>
      <p:pic>
        <p:nvPicPr>
          <p:cNvPr id="54275" name="Content Placeholder 3" descr="yaourt nature.jpg"/>
          <p:cNvPicPr>
            <a:picLocks noGrp="1" noChangeAspect="1"/>
          </p:cNvPicPr>
          <p:nvPr>
            <p:ph sz="quarter" idx="1"/>
          </p:nvPr>
        </p:nvPicPr>
        <p:blipFill>
          <a:blip r:embed="rId3" cstate="print"/>
          <a:srcRect/>
          <a:stretch>
            <a:fillRect/>
          </a:stretch>
        </p:blipFill>
        <p:spPr>
          <a:xfrm>
            <a:off x="3059113" y="1700213"/>
            <a:ext cx="2940050" cy="3227387"/>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fr-FR" dirty="0" smtClean="0">
                <a:solidFill>
                  <a:schemeClr val="accent1">
                    <a:tint val="83000"/>
                    <a:satMod val="150000"/>
                  </a:schemeClr>
                </a:solidFill>
              </a:rPr>
              <a:t>Qu’est-ce que c’est ?</a:t>
            </a:r>
            <a:endParaRPr lang="fr-FR" dirty="0">
              <a:solidFill>
                <a:schemeClr val="accent1">
                  <a:tint val="83000"/>
                  <a:satMod val="150000"/>
                </a:schemeClr>
              </a:solidFill>
            </a:endParaRPr>
          </a:p>
        </p:txBody>
      </p:sp>
      <p:pic>
        <p:nvPicPr>
          <p:cNvPr id="55299" name="Content Placeholder 3" descr="sucre en poudre.jpg"/>
          <p:cNvPicPr>
            <a:picLocks noGrp="1" noChangeAspect="1"/>
          </p:cNvPicPr>
          <p:nvPr>
            <p:ph sz="quarter" idx="1"/>
          </p:nvPr>
        </p:nvPicPr>
        <p:blipFill>
          <a:blip r:embed="rId3" cstate="print"/>
          <a:srcRect/>
          <a:stretch>
            <a:fillRect/>
          </a:stretch>
        </p:blipFill>
        <p:spPr>
          <a:xfrm>
            <a:off x="2124075" y="1773238"/>
            <a:ext cx="4432300" cy="3319462"/>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fr-FR" dirty="0" smtClean="0">
                <a:solidFill>
                  <a:schemeClr val="accent1">
                    <a:tint val="83000"/>
                    <a:satMod val="150000"/>
                  </a:schemeClr>
                </a:solidFill>
              </a:rPr>
              <a:t>Qu’est-ce que c’est ?</a:t>
            </a:r>
            <a:endParaRPr lang="fr-FR" dirty="0">
              <a:solidFill>
                <a:schemeClr val="accent1">
                  <a:tint val="83000"/>
                  <a:satMod val="150000"/>
                </a:schemeClr>
              </a:solidFill>
            </a:endParaRPr>
          </a:p>
        </p:txBody>
      </p:sp>
      <p:pic>
        <p:nvPicPr>
          <p:cNvPr id="56323" name="Content Placeholder 5" descr="farine.jpg"/>
          <p:cNvPicPr>
            <a:picLocks noGrp="1" noChangeAspect="1"/>
          </p:cNvPicPr>
          <p:nvPr>
            <p:ph sz="quarter" idx="1"/>
          </p:nvPr>
        </p:nvPicPr>
        <p:blipFill>
          <a:blip r:embed="rId3" cstate="print"/>
          <a:srcRect/>
          <a:stretch>
            <a:fillRect/>
          </a:stretch>
        </p:blipFill>
        <p:spPr>
          <a:xfrm>
            <a:off x="2339975" y="2060575"/>
            <a:ext cx="3854450" cy="2887663"/>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fr-FR" dirty="0" smtClean="0">
                <a:solidFill>
                  <a:schemeClr val="accent1">
                    <a:tint val="83000"/>
                    <a:satMod val="150000"/>
                  </a:schemeClr>
                </a:solidFill>
              </a:rPr>
              <a:t>Qu’est-ce que c’est ?</a:t>
            </a:r>
            <a:endParaRPr lang="fr-FR" dirty="0">
              <a:solidFill>
                <a:schemeClr val="accent1">
                  <a:tint val="83000"/>
                  <a:satMod val="150000"/>
                </a:schemeClr>
              </a:solidFill>
            </a:endParaRPr>
          </a:p>
        </p:txBody>
      </p:sp>
      <p:pic>
        <p:nvPicPr>
          <p:cNvPr id="57347" name="Content Placeholder 4" descr="sachet de levure.jpg"/>
          <p:cNvPicPr>
            <a:picLocks noGrp="1" noChangeAspect="1"/>
          </p:cNvPicPr>
          <p:nvPr>
            <p:ph sz="quarter" idx="1"/>
          </p:nvPr>
        </p:nvPicPr>
        <p:blipFill>
          <a:blip r:embed="rId3" cstate="print"/>
          <a:srcRect/>
          <a:stretch>
            <a:fillRect/>
          </a:stretch>
        </p:blipFill>
        <p:spPr>
          <a:xfrm>
            <a:off x="1908175" y="1916113"/>
            <a:ext cx="4887913" cy="367347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Exemples de cartes</a:t>
            </a:r>
            <a:endParaRPr lang="fr-FR" dirty="0"/>
          </a:p>
        </p:txBody>
      </p:sp>
      <p:pic>
        <p:nvPicPr>
          <p:cNvPr id="13315" name="Content Placeholder 7" descr="France-regions-departements-blanc.jpg"/>
          <p:cNvPicPr>
            <a:picLocks noGrp="1" noChangeAspect="1"/>
          </p:cNvPicPr>
          <p:nvPr>
            <p:ph sz="quarter" idx="2"/>
          </p:nvPr>
        </p:nvPicPr>
        <p:blipFill>
          <a:blip r:embed="rId3" cstate="print"/>
          <a:srcRect/>
          <a:stretch>
            <a:fillRect/>
          </a:stretch>
        </p:blipFill>
        <p:spPr>
          <a:xfrm>
            <a:off x="457200" y="2476500"/>
            <a:ext cx="3657600" cy="3657600"/>
          </a:xfrm>
        </p:spPr>
      </p:pic>
      <p:sp>
        <p:nvSpPr>
          <p:cNvPr id="13316" name="Content Placeholder 6"/>
          <p:cNvSpPr>
            <a:spLocks noGrp="1"/>
          </p:cNvSpPr>
          <p:nvPr>
            <p:ph sz="quarter" idx="4"/>
          </p:nvPr>
        </p:nvSpPr>
        <p:spPr/>
        <p:txBody>
          <a:bodyPr/>
          <a:lstStyle/>
          <a:p>
            <a:pPr>
              <a:buFont typeface="Wingdings" pitchFamily="2" charset="2"/>
              <a:buNone/>
            </a:pPr>
            <a:endParaRPr lang="fr-FR" smtClean="0"/>
          </a:p>
          <a:p>
            <a:pPr>
              <a:buFont typeface="Wingdings" pitchFamily="2" charset="2"/>
              <a:buNone/>
            </a:pPr>
            <a:endParaRPr lang="fr-FR" smtClean="0"/>
          </a:p>
          <a:p>
            <a:pPr>
              <a:buFont typeface="Wingdings" pitchFamily="2" charset="2"/>
              <a:buNone/>
            </a:pPr>
            <a:endParaRPr lang="fr-FR" smtClean="0"/>
          </a:p>
          <a:p>
            <a:pPr algn="ctr">
              <a:buFont typeface="Wingdings" pitchFamily="2" charset="2"/>
              <a:buNone/>
            </a:pPr>
            <a:r>
              <a:rPr lang="fr-FR" sz="6600" smtClean="0"/>
              <a:t>A</a:t>
            </a:r>
          </a:p>
        </p:txBody>
      </p:sp>
      <p:sp>
        <p:nvSpPr>
          <p:cNvPr id="13317" name="Text Placeholder 3"/>
          <p:cNvSpPr>
            <a:spLocks noGrp="1"/>
          </p:cNvSpPr>
          <p:nvPr>
            <p:ph type="body" sz="quarter" idx="1"/>
          </p:nvPr>
        </p:nvSpPr>
        <p:spPr>
          <a:xfrm>
            <a:off x="457200" y="1570038"/>
            <a:ext cx="3657600" cy="658812"/>
          </a:xfrm>
        </p:spPr>
        <p:txBody>
          <a:bodyPr/>
          <a:lstStyle/>
          <a:p>
            <a:r>
              <a:rPr lang="fr-FR" smtClean="0"/>
              <a:t>Recto	</a:t>
            </a:r>
          </a:p>
        </p:txBody>
      </p:sp>
      <p:sp>
        <p:nvSpPr>
          <p:cNvPr id="13318" name="Text Placeholder 5"/>
          <p:cNvSpPr>
            <a:spLocks noGrp="1"/>
          </p:cNvSpPr>
          <p:nvPr>
            <p:ph type="body" sz="quarter" idx="3"/>
          </p:nvPr>
        </p:nvSpPr>
        <p:spPr>
          <a:xfrm>
            <a:off x="4343400" y="1570038"/>
            <a:ext cx="3657600" cy="658812"/>
          </a:xfrm>
        </p:spPr>
        <p:txBody>
          <a:bodyPr/>
          <a:lstStyle/>
          <a:p>
            <a:r>
              <a:rPr lang="fr-FR" smtClean="0"/>
              <a:t>Verso</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fr-FR" dirty="0" smtClean="0">
                <a:solidFill>
                  <a:schemeClr val="accent1">
                    <a:tint val="83000"/>
                    <a:satMod val="150000"/>
                  </a:schemeClr>
                </a:solidFill>
              </a:rPr>
              <a:t>Qu’est-ce que c’est ?</a:t>
            </a:r>
            <a:endParaRPr lang="fr-FR" dirty="0">
              <a:solidFill>
                <a:schemeClr val="accent1">
                  <a:tint val="83000"/>
                  <a:satMod val="150000"/>
                </a:schemeClr>
              </a:solidFill>
            </a:endParaRPr>
          </a:p>
        </p:txBody>
      </p:sp>
      <p:pic>
        <p:nvPicPr>
          <p:cNvPr id="58371" name="Content Placeholder 3" descr="sucre vanillé.jpg"/>
          <p:cNvPicPr>
            <a:picLocks noGrp="1" noChangeAspect="1"/>
          </p:cNvPicPr>
          <p:nvPr>
            <p:ph sz="quarter" idx="1"/>
          </p:nvPr>
        </p:nvPicPr>
        <p:blipFill>
          <a:blip r:embed="rId3" cstate="print"/>
          <a:srcRect/>
          <a:stretch>
            <a:fillRect/>
          </a:stretch>
        </p:blipFill>
        <p:spPr>
          <a:xfrm>
            <a:off x="2411413" y="1700213"/>
            <a:ext cx="3736975" cy="3736975"/>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fr-FR" dirty="0" smtClean="0">
                <a:solidFill>
                  <a:schemeClr val="accent1">
                    <a:tint val="83000"/>
                    <a:satMod val="150000"/>
                  </a:schemeClr>
                </a:solidFill>
              </a:rPr>
              <a:t>Qu’est-ce que c’est ?</a:t>
            </a:r>
            <a:endParaRPr lang="fr-FR" dirty="0">
              <a:solidFill>
                <a:schemeClr val="accent1">
                  <a:tint val="83000"/>
                  <a:satMod val="150000"/>
                </a:schemeClr>
              </a:solidFill>
            </a:endParaRPr>
          </a:p>
        </p:txBody>
      </p:sp>
      <p:pic>
        <p:nvPicPr>
          <p:cNvPr id="59395" name="Content Placeholder 3" descr="deux oeufs.jpg"/>
          <p:cNvPicPr>
            <a:picLocks noGrp="1" noChangeAspect="1"/>
          </p:cNvPicPr>
          <p:nvPr>
            <p:ph sz="quarter" idx="1"/>
          </p:nvPr>
        </p:nvPicPr>
        <p:blipFill>
          <a:blip r:embed="rId3" cstate="print"/>
          <a:srcRect/>
          <a:stretch>
            <a:fillRect/>
          </a:stretch>
        </p:blipFill>
        <p:spPr>
          <a:xfrm>
            <a:off x="2124075" y="2133600"/>
            <a:ext cx="4338638" cy="3254375"/>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Les quantités pour la gâteau </a:t>
            </a:r>
            <a:endParaRPr lang="fr-FR" dirty="0"/>
          </a:p>
        </p:txBody>
      </p:sp>
      <p:sp>
        <p:nvSpPr>
          <p:cNvPr id="60419" name="Content Placeholder 2"/>
          <p:cNvSpPr>
            <a:spLocks noGrp="1"/>
          </p:cNvSpPr>
          <p:nvPr>
            <p:ph sz="quarter" idx="1"/>
          </p:nvPr>
        </p:nvSpPr>
        <p:spPr>
          <a:xfrm>
            <a:off x="457200" y="1882775"/>
            <a:ext cx="8229600" cy="4572000"/>
          </a:xfrm>
        </p:spPr>
        <p:txBody>
          <a:bodyPr/>
          <a:lstStyle/>
          <a:p>
            <a:r>
              <a:rPr lang="fr-FR" smtClean="0"/>
              <a:t>Un pot (1)</a:t>
            </a:r>
          </a:p>
          <a:p>
            <a:r>
              <a:rPr lang="fr-FR" smtClean="0"/>
              <a:t>Un demi-pot</a:t>
            </a:r>
            <a:r>
              <a:rPr lang="en-IE" smtClean="0"/>
              <a:t>(1/2)</a:t>
            </a:r>
            <a:endParaRPr lang="fr-FR" smtClean="0"/>
          </a:p>
          <a:p>
            <a:r>
              <a:rPr lang="fr-FR" smtClean="0"/>
              <a:t>Un pot et demi (1 et ½)</a:t>
            </a:r>
          </a:p>
          <a:p>
            <a:r>
              <a:rPr lang="fr-FR" smtClean="0"/>
              <a:t>Un, deux, trois etc… (1, 2, 3…)</a:t>
            </a:r>
          </a:p>
          <a:p>
            <a:r>
              <a:rPr lang="fr-FR" smtClean="0"/>
              <a:t>Un sachet</a:t>
            </a:r>
          </a:p>
          <a:p>
            <a:endParaRPr lang="fr-FR"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r-FR" dirty="0" smtClean="0"/>
              <a:t>Recette du gâteau au yaourt</a:t>
            </a:r>
            <a:endParaRPr lang="fr-FR" dirty="0"/>
          </a:p>
        </p:txBody>
      </p:sp>
      <p:sp>
        <p:nvSpPr>
          <p:cNvPr id="61443" name="Content Placeholder 3"/>
          <p:cNvSpPr>
            <a:spLocks noGrp="1"/>
          </p:cNvSpPr>
          <p:nvPr>
            <p:ph sz="quarter" idx="1"/>
          </p:nvPr>
        </p:nvSpPr>
        <p:spPr>
          <a:xfrm>
            <a:off x="457200" y="1722438"/>
            <a:ext cx="4038600" cy="4525962"/>
          </a:xfrm>
        </p:spPr>
        <p:txBody>
          <a:bodyPr/>
          <a:lstStyle/>
          <a:p>
            <a:pPr eaLnBrk="1" hangingPunct="1"/>
            <a:endParaRPr lang="fr-FR" smtClean="0"/>
          </a:p>
          <a:p>
            <a:pPr eaLnBrk="1" hangingPunct="1"/>
            <a:endParaRPr lang="fr-FR" smtClean="0"/>
          </a:p>
          <a:p>
            <a:pPr eaLnBrk="1" hangingPunct="1"/>
            <a:endParaRPr lang="fr-FR" smtClean="0"/>
          </a:p>
          <a:p>
            <a:pPr eaLnBrk="1" hangingPunct="1"/>
            <a:endParaRPr lang="fr-FR" smtClean="0"/>
          </a:p>
          <a:p>
            <a:pPr eaLnBrk="1" hangingPunct="1"/>
            <a:r>
              <a:rPr lang="fr-FR" smtClean="0"/>
              <a:t>Prenez un saladier</a:t>
            </a:r>
          </a:p>
        </p:txBody>
      </p:sp>
      <p:pic>
        <p:nvPicPr>
          <p:cNvPr id="61444" name="Content Placeholder 5" descr="IMG_1439.JPG"/>
          <p:cNvPicPr>
            <a:picLocks noGrp="1" noChangeAspect="1"/>
          </p:cNvPicPr>
          <p:nvPr>
            <p:ph sz="quarter" idx="2"/>
          </p:nvPr>
        </p:nvPicPr>
        <p:blipFill>
          <a:blip r:embed="rId3" cstate="print"/>
          <a:stretch>
            <a:fillRect/>
          </a:stretch>
        </p:blipFill>
        <p:spPr>
          <a:xfrm>
            <a:off x="4270375" y="2666999"/>
            <a:ext cx="3657600" cy="2438401"/>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r-FR" dirty="0" smtClean="0"/>
              <a:t>2</a:t>
            </a:r>
            <a:endParaRPr lang="fr-FR" dirty="0"/>
          </a:p>
        </p:txBody>
      </p:sp>
      <p:sp>
        <p:nvSpPr>
          <p:cNvPr id="62467" name="Content Placeholder 2"/>
          <p:cNvSpPr>
            <a:spLocks noGrp="1"/>
          </p:cNvSpPr>
          <p:nvPr>
            <p:ph sz="quarter" idx="1"/>
          </p:nvPr>
        </p:nvSpPr>
        <p:spPr>
          <a:xfrm>
            <a:off x="457200" y="1722438"/>
            <a:ext cx="4038600" cy="4525962"/>
          </a:xfrm>
        </p:spPr>
        <p:txBody>
          <a:bodyPr/>
          <a:lstStyle/>
          <a:p>
            <a:pPr eaLnBrk="1" hangingPunct="1"/>
            <a:endParaRPr lang="fr-FR" smtClean="0"/>
          </a:p>
          <a:p>
            <a:pPr eaLnBrk="1" hangingPunct="1"/>
            <a:endParaRPr lang="fr-FR" smtClean="0"/>
          </a:p>
          <a:p>
            <a:pPr eaLnBrk="1" hangingPunct="1"/>
            <a:endParaRPr lang="fr-FR" smtClean="0"/>
          </a:p>
          <a:p>
            <a:pPr eaLnBrk="1" hangingPunct="1"/>
            <a:r>
              <a:rPr lang="fr-FR" smtClean="0"/>
              <a:t>Dans le saladier, mettez le yaourt nature. </a:t>
            </a:r>
          </a:p>
        </p:txBody>
      </p:sp>
      <p:pic>
        <p:nvPicPr>
          <p:cNvPr id="62468" name="Content Placeholder 4" descr="IMG_1440.JPG"/>
          <p:cNvPicPr>
            <a:picLocks noGrp="1" noChangeAspect="1"/>
          </p:cNvPicPr>
          <p:nvPr>
            <p:ph sz="quarter" idx="2"/>
          </p:nvPr>
        </p:nvPicPr>
        <p:blipFill>
          <a:blip r:embed="rId3" cstate="print"/>
          <a:stretch>
            <a:fillRect/>
          </a:stretch>
        </p:blipFill>
        <p:spPr>
          <a:xfrm>
            <a:off x="4572000" y="2636912"/>
            <a:ext cx="3657600" cy="2438401"/>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r-FR" dirty="0" smtClean="0"/>
              <a:t>3</a:t>
            </a:r>
            <a:endParaRPr lang="fr-FR" dirty="0"/>
          </a:p>
        </p:txBody>
      </p:sp>
      <p:sp>
        <p:nvSpPr>
          <p:cNvPr id="63491" name="Content Placeholder 2"/>
          <p:cNvSpPr>
            <a:spLocks noGrp="1"/>
          </p:cNvSpPr>
          <p:nvPr>
            <p:ph sz="quarter" idx="1"/>
          </p:nvPr>
        </p:nvSpPr>
        <p:spPr>
          <a:xfrm>
            <a:off x="457200" y="1722438"/>
            <a:ext cx="4038600" cy="4525962"/>
          </a:xfrm>
        </p:spPr>
        <p:txBody>
          <a:bodyPr/>
          <a:lstStyle/>
          <a:p>
            <a:pPr eaLnBrk="1" hangingPunct="1"/>
            <a:endParaRPr lang="fr-FR" smtClean="0"/>
          </a:p>
          <a:p>
            <a:pPr eaLnBrk="1" hangingPunct="1"/>
            <a:endParaRPr lang="fr-FR" smtClean="0"/>
          </a:p>
          <a:p>
            <a:pPr eaLnBrk="1" hangingPunct="1"/>
            <a:endParaRPr lang="fr-FR" smtClean="0"/>
          </a:p>
          <a:p>
            <a:pPr eaLnBrk="1" hangingPunct="1"/>
            <a:r>
              <a:rPr lang="fr-FR" smtClean="0"/>
              <a:t>Mesurez trois pots de farine.</a:t>
            </a:r>
          </a:p>
        </p:txBody>
      </p:sp>
      <p:pic>
        <p:nvPicPr>
          <p:cNvPr id="63492" name="Content Placeholder 8" descr="Farine (2).JPG"/>
          <p:cNvPicPr>
            <a:picLocks noGrp="1" noChangeAspect="1"/>
          </p:cNvPicPr>
          <p:nvPr>
            <p:ph sz="quarter" idx="2"/>
          </p:nvPr>
        </p:nvPicPr>
        <p:blipFill>
          <a:blip r:embed="rId3" cstate="print"/>
          <a:srcRect l="26640" t="10612"/>
          <a:stretch>
            <a:fillRect/>
          </a:stretch>
        </p:blipFill>
        <p:spPr>
          <a:xfrm>
            <a:off x="5219700" y="2420938"/>
            <a:ext cx="2962275" cy="240665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r-FR" dirty="0" smtClean="0"/>
              <a:t>4</a:t>
            </a:r>
            <a:endParaRPr lang="fr-FR" dirty="0"/>
          </a:p>
        </p:txBody>
      </p:sp>
      <p:sp>
        <p:nvSpPr>
          <p:cNvPr id="64515" name="Content Placeholder 2"/>
          <p:cNvSpPr>
            <a:spLocks noGrp="1"/>
          </p:cNvSpPr>
          <p:nvPr>
            <p:ph sz="quarter" idx="1"/>
          </p:nvPr>
        </p:nvSpPr>
        <p:spPr>
          <a:xfrm>
            <a:off x="457200" y="1722438"/>
            <a:ext cx="4038600" cy="4525962"/>
          </a:xfrm>
        </p:spPr>
        <p:txBody>
          <a:bodyPr/>
          <a:lstStyle/>
          <a:p>
            <a:pPr eaLnBrk="1" hangingPunct="1"/>
            <a:endParaRPr lang="fr-FR" smtClean="0"/>
          </a:p>
          <a:p>
            <a:pPr eaLnBrk="1" hangingPunct="1"/>
            <a:endParaRPr lang="fr-FR" smtClean="0"/>
          </a:p>
          <a:p>
            <a:pPr eaLnBrk="1" hangingPunct="1"/>
            <a:endParaRPr lang="fr-FR" smtClean="0"/>
          </a:p>
          <a:p>
            <a:pPr eaLnBrk="1" hangingPunct="1"/>
            <a:r>
              <a:rPr lang="fr-FR" smtClean="0"/>
              <a:t>Mesurez un pot et demi de sucre en poudre</a:t>
            </a:r>
          </a:p>
        </p:txBody>
      </p:sp>
      <p:pic>
        <p:nvPicPr>
          <p:cNvPr id="64516" name="Content Placeholder 4" descr="IMG_1444.JPG"/>
          <p:cNvPicPr>
            <a:picLocks noGrp="1" noChangeAspect="1"/>
          </p:cNvPicPr>
          <p:nvPr>
            <p:ph sz="quarter" idx="2"/>
          </p:nvPr>
        </p:nvPicPr>
        <p:blipFill>
          <a:blip r:embed="rId3" cstate="print"/>
          <a:srcRect l="7028" r="19868"/>
          <a:stretch>
            <a:fillRect/>
          </a:stretch>
        </p:blipFill>
        <p:spPr>
          <a:xfrm>
            <a:off x="4932363" y="2640013"/>
            <a:ext cx="2952750" cy="269240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r-FR" dirty="0" smtClean="0"/>
              <a:t>5</a:t>
            </a:r>
            <a:endParaRPr lang="fr-FR" dirty="0"/>
          </a:p>
        </p:txBody>
      </p:sp>
      <p:sp>
        <p:nvSpPr>
          <p:cNvPr id="65539" name="Content Placeholder 2"/>
          <p:cNvSpPr>
            <a:spLocks noGrp="1"/>
          </p:cNvSpPr>
          <p:nvPr>
            <p:ph sz="quarter" idx="1"/>
          </p:nvPr>
        </p:nvSpPr>
        <p:spPr>
          <a:xfrm>
            <a:off x="457200" y="1722438"/>
            <a:ext cx="4038600" cy="4525962"/>
          </a:xfrm>
        </p:spPr>
        <p:txBody>
          <a:bodyPr/>
          <a:lstStyle/>
          <a:p>
            <a:pPr eaLnBrk="1" hangingPunct="1"/>
            <a:endParaRPr lang="fr-FR" smtClean="0"/>
          </a:p>
          <a:p>
            <a:pPr eaLnBrk="1" hangingPunct="1"/>
            <a:endParaRPr lang="fr-FR" smtClean="0"/>
          </a:p>
          <a:p>
            <a:pPr eaLnBrk="1" hangingPunct="1"/>
            <a:endParaRPr lang="fr-FR" smtClean="0"/>
          </a:p>
          <a:p>
            <a:pPr eaLnBrk="1" hangingPunct="1"/>
            <a:r>
              <a:rPr lang="fr-FR" smtClean="0"/>
              <a:t>Mesurez un demi pot d’huile</a:t>
            </a:r>
          </a:p>
        </p:txBody>
      </p:sp>
      <p:pic>
        <p:nvPicPr>
          <p:cNvPr id="65540" name="Content Placeholder 4" descr="IMG_1445.JPG"/>
          <p:cNvPicPr>
            <a:picLocks noGrp="1" noChangeAspect="1"/>
          </p:cNvPicPr>
          <p:nvPr>
            <p:ph sz="quarter" idx="2"/>
          </p:nvPr>
        </p:nvPicPr>
        <p:blipFill>
          <a:blip r:embed="rId3" cstate="print"/>
          <a:srcRect r="19868"/>
          <a:stretch>
            <a:fillRect/>
          </a:stretch>
        </p:blipFill>
        <p:spPr>
          <a:xfrm>
            <a:off x="4648200" y="2640013"/>
            <a:ext cx="3236913" cy="2692400"/>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r-FR" dirty="0" smtClean="0"/>
              <a:t>6</a:t>
            </a:r>
            <a:endParaRPr lang="fr-FR" dirty="0"/>
          </a:p>
        </p:txBody>
      </p:sp>
      <p:sp>
        <p:nvSpPr>
          <p:cNvPr id="66563" name="Content Placeholder 2"/>
          <p:cNvSpPr>
            <a:spLocks noGrp="1"/>
          </p:cNvSpPr>
          <p:nvPr>
            <p:ph sz="quarter" idx="1"/>
          </p:nvPr>
        </p:nvSpPr>
        <p:spPr>
          <a:xfrm>
            <a:off x="457200" y="1722438"/>
            <a:ext cx="4038600" cy="4525962"/>
          </a:xfrm>
        </p:spPr>
        <p:txBody>
          <a:bodyPr/>
          <a:lstStyle/>
          <a:p>
            <a:pPr eaLnBrk="1" hangingPunct="1"/>
            <a:endParaRPr lang="fr-FR" smtClean="0"/>
          </a:p>
          <a:p>
            <a:pPr eaLnBrk="1" hangingPunct="1"/>
            <a:endParaRPr lang="fr-FR" smtClean="0"/>
          </a:p>
          <a:p>
            <a:pPr eaLnBrk="1" hangingPunct="1"/>
            <a:endParaRPr lang="fr-FR" smtClean="0"/>
          </a:p>
          <a:p>
            <a:pPr eaLnBrk="1" hangingPunct="1"/>
            <a:r>
              <a:rPr lang="fr-FR" smtClean="0"/>
              <a:t>Ajoutez deux œufs entiers</a:t>
            </a:r>
          </a:p>
        </p:txBody>
      </p:sp>
      <p:pic>
        <p:nvPicPr>
          <p:cNvPr id="66564" name="Content Placeholder 4" descr="IMG_1446.JPG"/>
          <p:cNvPicPr>
            <a:picLocks noGrp="1" noChangeAspect="1"/>
          </p:cNvPicPr>
          <p:nvPr>
            <p:ph sz="quarter" idx="2"/>
          </p:nvPr>
        </p:nvPicPr>
        <p:blipFill>
          <a:blip r:embed="rId3" cstate="print"/>
          <a:stretch>
            <a:fillRect/>
          </a:stretch>
        </p:blipFill>
        <p:spPr>
          <a:xfrm>
            <a:off x="4270375" y="2666999"/>
            <a:ext cx="3657600" cy="2438401"/>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r-FR" dirty="0" smtClean="0"/>
              <a:t>7</a:t>
            </a:r>
            <a:endParaRPr lang="fr-FR" dirty="0"/>
          </a:p>
        </p:txBody>
      </p:sp>
      <p:sp>
        <p:nvSpPr>
          <p:cNvPr id="67587" name="Content Placeholder 2"/>
          <p:cNvSpPr>
            <a:spLocks noGrp="1"/>
          </p:cNvSpPr>
          <p:nvPr>
            <p:ph sz="quarter" idx="1"/>
          </p:nvPr>
        </p:nvSpPr>
        <p:spPr>
          <a:xfrm>
            <a:off x="457200" y="1722438"/>
            <a:ext cx="4038600" cy="4525962"/>
          </a:xfrm>
        </p:spPr>
        <p:txBody>
          <a:bodyPr/>
          <a:lstStyle/>
          <a:p>
            <a:pPr eaLnBrk="1" hangingPunct="1"/>
            <a:endParaRPr lang="fr-FR" smtClean="0"/>
          </a:p>
          <a:p>
            <a:pPr eaLnBrk="1" hangingPunct="1"/>
            <a:endParaRPr lang="fr-FR" smtClean="0"/>
          </a:p>
          <a:p>
            <a:pPr eaLnBrk="1" hangingPunct="1"/>
            <a:endParaRPr lang="fr-FR" smtClean="0"/>
          </a:p>
          <a:p>
            <a:pPr eaLnBrk="1" hangingPunct="1"/>
            <a:r>
              <a:rPr lang="fr-FR" smtClean="0"/>
              <a:t>Ajoutez un sachet de levure </a:t>
            </a:r>
          </a:p>
        </p:txBody>
      </p:sp>
      <p:pic>
        <p:nvPicPr>
          <p:cNvPr id="67588" name="Content Placeholder 8" descr="IMG_1446.JPG"/>
          <p:cNvPicPr>
            <a:picLocks noGrp="1" noChangeAspect="1"/>
          </p:cNvPicPr>
          <p:nvPr>
            <p:ph sz="quarter" idx="2"/>
          </p:nvPr>
        </p:nvPicPr>
        <p:blipFill>
          <a:blip r:embed="rId3" cstate="print"/>
          <a:srcRect b="38573"/>
          <a:stretch>
            <a:fillRect/>
          </a:stretch>
        </p:blipFill>
        <p:spPr>
          <a:xfrm>
            <a:off x="4648200" y="2640013"/>
            <a:ext cx="4038600" cy="165258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6" descr="Carte de Suisse - blanc.gif"/>
          <p:cNvPicPr>
            <a:picLocks noGrp="1" noChangeAspect="1"/>
          </p:cNvPicPr>
          <p:nvPr>
            <p:ph sz="quarter" idx="2"/>
          </p:nvPr>
        </p:nvPicPr>
        <p:blipFill>
          <a:blip r:embed="rId3" cstate="print"/>
          <a:srcRect/>
          <a:stretch>
            <a:fillRect/>
          </a:stretch>
        </p:blipFill>
        <p:spPr>
          <a:xfrm>
            <a:off x="457200" y="3146425"/>
            <a:ext cx="3657600" cy="2317750"/>
          </a:xfrm>
        </p:spPr>
      </p:pic>
      <p:sp>
        <p:nvSpPr>
          <p:cNvPr id="14339" name="Content Placeholder 3"/>
          <p:cNvSpPr>
            <a:spLocks noGrp="1"/>
          </p:cNvSpPr>
          <p:nvPr>
            <p:ph sz="quarter" idx="4"/>
          </p:nvPr>
        </p:nvSpPr>
        <p:spPr/>
        <p:txBody>
          <a:bodyPr/>
          <a:lstStyle/>
          <a:p>
            <a:pPr algn="ctr">
              <a:buFont typeface="Wingdings" pitchFamily="2" charset="2"/>
              <a:buNone/>
            </a:pPr>
            <a:endParaRPr lang="fr-FR" sz="6600" smtClean="0"/>
          </a:p>
          <a:p>
            <a:pPr algn="ctr">
              <a:buFont typeface="Wingdings" pitchFamily="2" charset="2"/>
              <a:buNone/>
            </a:pPr>
            <a:r>
              <a:rPr lang="fr-FR" sz="6600" smtClean="0"/>
              <a:t>B</a:t>
            </a:r>
          </a:p>
          <a:p>
            <a:pPr>
              <a:buFont typeface="Wingdings" pitchFamily="2" charset="2"/>
              <a:buNone/>
            </a:pPr>
            <a:endParaRPr lang="fr-FR" smtClean="0"/>
          </a:p>
        </p:txBody>
      </p:sp>
      <p:sp>
        <p:nvSpPr>
          <p:cNvPr id="14340" name="Text Placeholder 4"/>
          <p:cNvSpPr>
            <a:spLocks noGrp="1"/>
          </p:cNvSpPr>
          <p:nvPr>
            <p:ph type="body" sz="quarter" idx="1"/>
          </p:nvPr>
        </p:nvSpPr>
        <p:spPr>
          <a:xfrm>
            <a:off x="457200" y="1570038"/>
            <a:ext cx="3657600" cy="658812"/>
          </a:xfrm>
        </p:spPr>
        <p:txBody>
          <a:bodyPr/>
          <a:lstStyle/>
          <a:p>
            <a:r>
              <a:rPr lang="fr-FR" smtClean="0"/>
              <a:t>Recto</a:t>
            </a:r>
          </a:p>
        </p:txBody>
      </p:sp>
      <p:sp>
        <p:nvSpPr>
          <p:cNvPr id="14341" name="Text Placeholder 5"/>
          <p:cNvSpPr>
            <a:spLocks noGrp="1"/>
          </p:cNvSpPr>
          <p:nvPr>
            <p:ph type="body" sz="quarter" idx="3"/>
          </p:nvPr>
        </p:nvSpPr>
        <p:spPr>
          <a:xfrm>
            <a:off x="4343400" y="1570038"/>
            <a:ext cx="3657600" cy="658812"/>
          </a:xfrm>
        </p:spPr>
        <p:txBody>
          <a:bodyPr/>
          <a:lstStyle/>
          <a:p>
            <a:r>
              <a:rPr lang="fr-FR" smtClean="0"/>
              <a:t>Verso</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r-FR" dirty="0" smtClean="0"/>
              <a:t>8</a:t>
            </a:r>
            <a:endParaRPr lang="fr-FR" dirty="0"/>
          </a:p>
        </p:txBody>
      </p:sp>
      <p:sp>
        <p:nvSpPr>
          <p:cNvPr id="68611" name="Content Placeholder 2"/>
          <p:cNvSpPr>
            <a:spLocks noGrp="1"/>
          </p:cNvSpPr>
          <p:nvPr>
            <p:ph sz="quarter" idx="1"/>
          </p:nvPr>
        </p:nvSpPr>
        <p:spPr>
          <a:xfrm>
            <a:off x="457200" y="1722438"/>
            <a:ext cx="4038600" cy="4525962"/>
          </a:xfrm>
        </p:spPr>
        <p:txBody>
          <a:bodyPr/>
          <a:lstStyle/>
          <a:p>
            <a:pPr eaLnBrk="1" hangingPunct="1"/>
            <a:endParaRPr lang="fr-FR" smtClean="0"/>
          </a:p>
          <a:p>
            <a:pPr eaLnBrk="1" hangingPunct="1"/>
            <a:endParaRPr lang="fr-FR" smtClean="0"/>
          </a:p>
          <a:p>
            <a:pPr eaLnBrk="1" hangingPunct="1"/>
            <a:endParaRPr lang="fr-FR" smtClean="0"/>
          </a:p>
          <a:p>
            <a:pPr eaLnBrk="1" hangingPunct="1"/>
            <a:r>
              <a:rPr lang="fr-FR" smtClean="0"/>
              <a:t>Ajoutez un sachet de sucre vanillé</a:t>
            </a:r>
          </a:p>
        </p:txBody>
      </p:sp>
      <p:pic>
        <p:nvPicPr>
          <p:cNvPr id="68612" name="Content Placeholder 4" descr="IMG_1447.JPG"/>
          <p:cNvPicPr>
            <a:picLocks noGrp="1" noChangeAspect="1"/>
          </p:cNvPicPr>
          <p:nvPr>
            <p:ph sz="quarter" idx="2"/>
          </p:nvPr>
        </p:nvPicPr>
        <p:blipFill>
          <a:blip r:embed="rId3" cstate="print"/>
          <a:stretch>
            <a:fillRect/>
          </a:stretch>
        </p:blipFill>
        <p:spPr>
          <a:xfrm>
            <a:off x="4270375" y="2666999"/>
            <a:ext cx="3657600" cy="2438401"/>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r-FR" dirty="0" smtClean="0"/>
              <a:t>9</a:t>
            </a:r>
            <a:endParaRPr lang="fr-FR" dirty="0"/>
          </a:p>
        </p:txBody>
      </p:sp>
      <p:sp>
        <p:nvSpPr>
          <p:cNvPr id="69635" name="Content Placeholder 2"/>
          <p:cNvSpPr>
            <a:spLocks noGrp="1"/>
          </p:cNvSpPr>
          <p:nvPr>
            <p:ph sz="quarter" idx="1"/>
          </p:nvPr>
        </p:nvSpPr>
        <p:spPr>
          <a:xfrm>
            <a:off x="457200" y="1722438"/>
            <a:ext cx="4038600" cy="4525962"/>
          </a:xfrm>
        </p:spPr>
        <p:txBody>
          <a:bodyPr/>
          <a:lstStyle/>
          <a:p>
            <a:pPr eaLnBrk="1" hangingPunct="1"/>
            <a:endParaRPr lang="fr-FR" smtClean="0"/>
          </a:p>
          <a:p>
            <a:pPr eaLnBrk="1" hangingPunct="1"/>
            <a:endParaRPr lang="fr-FR" smtClean="0"/>
          </a:p>
          <a:p>
            <a:pPr eaLnBrk="1" hangingPunct="1"/>
            <a:endParaRPr lang="fr-FR" smtClean="0"/>
          </a:p>
          <a:p>
            <a:pPr eaLnBrk="1" hangingPunct="1"/>
            <a:endParaRPr lang="fr-FR" smtClean="0"/>
          </a:p>
          <a:p>
            <a:pPr eaLnBrk="1" hangingPunct="1"/>
            <a:r>
              <a:rPr lang="fr-FR" smtClean="0"/>
              <a:t>Mélangez bien.</a:t>
            </a:r>
          </a:p>
        </p:txBody>
      </p:sp>
      <p:pic>
        <p:nvPicPr>
          <p:cNvPr id="69636" name="Content Placeholder 4" descr="IMG_1448.JPG"/>
          <p:cNvPicPr>
            <a:picLocks noGrp="1" noChangeAspect="1"/>
          </p:cNvPicPr>
          <p:nvPr>
            <p:ph sz="quarter" idx="2"/>
          </p:nvPr>
        </p:nvPicPr>
        <p:blipFill>
          <a:blip r:embed="rId3" cstate="print"/>
          <a:stretch>
            <a:fillRect/>
          </a:stretch>
        </p:blipFill>
        <p:spPr>
          <a:xfrm>
            <a:off x="4270375" y="2666999"/>
            <a:ext cx="3657600" cy="2438401"/>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r-FR" dirty="0" smtClean="0"/>
              <a:t>10</a:t>
            </a:r>
            <a:endParaRPr lang="fr-FR" dirty="0"/>
          </a:p>
        </p:txBody>
      </p:sp>
      <p:sp>
        <p:nvSpPr>
          <p:cNvPr id="70659" name="Content Placeholder 2"/>
          <p:cNvSpPr>
            <a:spLocks noGrp="1"/>
          </p:cNvSpPr>
          <p:nvPr>
            <p:ph sz="quarter" idx="1"/>
          </p:nvPr>
        </p:nvSpPr>
        <p:spPr>
          <a:xfrm>
            <a:off x="457200" y="1722438"/>
            <a:ext cx="4038600" cy="4525962"/>
          </a:xfrm>
        </p:spPr>
        <p:txBody>
          <a:bodyPr/>
          <a:lstStyle/>
          <a:p>
            <a:pPr eaLnBrk="1" hangingPunct="1"/>
            <a:endParaRPr lang="fr-FR" smtClean="0"/>
          </a:p>
          <a:p>
            <a:pPr eaLnBrk="1" hangingPunct="1"/>
            <a:endParaRPr lang="fr-FR" smtClean="0"/>
          </a:p>
          <a:p>
            <a:pPr eaLnBrk="1" hangingPunct="1"/>
            <a:endParaRPr lang="fr-FR" smtClean="0"/>
          </a:p>
          <a:p>
            <a:pPr eaLnBrk="1" hangingPunct="1"/>
            <a:endParaRPr lang="fr-FR" smtClean="0"/>
          </a:p>
          <a:p>
            <a:pPr eaLnBrk="1" hangingPunct="1"/>
            <a:r>
              <a:rPr lang="fr-FR" smtClean="0"/>
              <a:t>Prenez un moule</a:t>
            </a:r>
          </a:p>
        </p:txBody>
      </p:sp>
      <p:pic>
        <p:nvPicPr>
          <p:cNvPr id="70660" name="Content Placeholder 4" descr="IMG_1450.JPG"/>
          <p:cNvPicPr>
            <a:picLocks noGrp="1" noChangeAspect="1"/>
          </p:cNvPicPr>
          <p:nvPr>
            <p:ph sz="quarter" idx="2"/>
          </p:nvPr>
        </p:nvPicPr>
        <p:blipFill>
          <a:blip r:embed="rId3" cstate="print"/>
          <a:stretch>
            <a:fillRect/>
          </a:stretch>
        </p:blipFill>
        <p:spPr>
          <a:xfrm>
            <a:off x="4270375" y="2666999"/>
            <a:ext cx="3657600" cy="2438401"/>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r-FR" dirty="0" smtClean="0"/>
              <a:t>11</a:t>
            </a:r>
            <a:endParaRPr lang="fr-FR" dirty="0"/>
          </a:p>
        </p:txBody>
      </p:sp>
      <p:sp>
        <p:nvSpPr>
          <p:cNvPr id="71683" name="Content Placeholder 2"/>
          <p:cNvSpPr>
            <a:spLocks noGrp="1"/>
          </p:cNvSpPr>
          <p:nvPr>
            <p:ph sz="quarter" idx="1"/>
          </p:nvPr>
        </p:nvSpPr>
        <p:spPr>
          <a:xfrm>
            <a:off x="457200" y="1722438"/>
            <a:ext cx="4038600" cy="4525962"/>
          </a:xfrm>
        </p:spPr>
        <p:txBody>
          <a:bodyPr/>
          <a:lstStyle/>
          <a:p>
            <a:pPr eaLnBrk="1" hangingPunct="1"/>
            <a:endParaRPr lang="fr-FR" smtClean="0"/>
          </a:p>
          <a:p>
            <a:pPr eaLnBrk="1" hangingPunct="1"/>
            <a:endParaRPr lang="fr-FR" smtClean="0"/>
          </a:p>
          <a:p>
            <a:pPr eaLnBrk="1" hangingPunct="1"/>
            <a:endParaRPr lang="fr-FR" smtClean="0"/>
          </a:p>
          <a:p>
            <a:pPr eaLnBrk="1" hangingPunct="1"/>
            <a:endParaRPr lang="fr-FR" smtClean="0"/>
          </a:p>
          <a:p>
            <a:pPr eaLnBrk="1" hangingPunct="1"/>
            <a:r>
              <a:rPr lang="fr-FR" smtClean="0"/>
              <a:t>Beurrez le moule</a:t>
            </a:r>
          </a:p>
        </p:txBody>
      </p:sp>
      <p:pic>
        <p:nvPicPr>
          <p:cNvPr id="71684" name="Content Placeholder 4" descr="IMG_1451.JPG"/>
          <p:cNvPicPr>
            <a:picLocks noGrp="1" noChangeAspect="1"/>
          </p:cNvPicPr>
          <p:nvPr>
            <p:ph sz="quarter" idx="2"/>
          </p:nvPr>
        </p:nvPicPr>
        <p:blipFill>
          <a:blip r:embed="rId3" cstate="print"/>
          <a:stretch>
            <a:fillRect/>
          </a:stretch>
        </p:blipFill>
        <p:spPr>
          <a:xfrm>
            <a:off x="4270375" y="2666999"/>
            <a:ext cx="3657600" cy="2438401"/>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r-FR" dirty="0" smtClean="0"/>
              <a:t>12</a:t>
            </a:r>
            <a:endParaRPr lang="fr-FR" dirty="0"/>
          </a:p>
        </p:txBody>
      </p:sp>
      <p:sp>
        <p:nvSpPr>
          <p:cNvPr id="72707" name="Content Placeholder 2"/>
          <p:cNvSpPr>
            <a:spLocks noGrp="1"/>
          </p:cNvSpPr>
          <p:nvPr>
            <p:ph sz="quarter" idx="1"/>
          </p:nvPr>
        </p:nvSpPr>
        <p:spPr>
          <a:xfrm>
            <a:off x="457200" y="1722438"/>
            <a:ext cx="4038600" cy="4525962"/>
          </a:xfrm>
        </p:spPr>
        <p:txBody>
          <a:bodyPr/>
          <a:lstStyle/>
          <a:p>
            <a:pPr eaLnBrk="1" hangingPunct="1"/>
            <a:r>
              <a:rPr lang="fr-FR" smtClean="0"/>
              <a:t>Versez la pâte dans le moule</a:t>
            </a:r>
          </a:p>
        </p:txBody>
      </p:sp>
      <p:pic>
        <p:nvPicPr>
          <p:cNvPr id="72708" name="Content Placeholder 4" descr="IMG_1452.JPG"/>
          <p:cNvPicPr>
            <a:picLocks noGrp="1" noChangeAspect="1"/>
          </p:cNvPicPr>
          <p:nvPr>
            <p:ph sz="quarter" idx="2"/>
          </p:nvPr>
        </p:nvPicPr>
        <p:blipFill>
          <a:blip r:embed="rId3" cstate="print"/>
          <a:srcRect l="7028" r="35916"/>
          <a:stretch>
            <a:fillRect/>
          </a:stretch>
        </p:blipFill>
        <p:spPr>
          <a:xfrm>
            <a:off x="4932363" y="2640013"/>
            <a:ext cx="2303462" cy="2692400"/>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r-FR" dirty="0" smtClean="0"/>
              <a:t>13</a:t>
            </a:r>
            <a:endParaRPr lang="fr-FR" dirty="0"/>
          </a:p>
        </p:txBody>
      </p:sp>
      <p:sp>
        <p:nvSpPr>
          <p:cNvPr id="73731" name="Content Placeholder 2"/>
          <p:cNvSpPr>
            <a:spLocks noGrp="1"/>
          </p:cNvSpPr>
          <p:nvPr>
            <p:ph sz="quarter" idx="1"/>
          </p:nvPr>
        </p:nvSpPr>
        <p:spPr>
          <a:xfrm>
            <a:off x="457200" y="1722438"/>
            <a:ext cx="4038600" cy="4525962"/>
          </a:xfrm>
        </p:spPr>
        <p:txBody>
          <a:bodyPr/>
          <a:lstStyle/>
          <a:p>
            <a:pPr eaLnBrk="1" hangingPunct="1"/>
            <a:r>
              <a:rPr lang="fr-FR" smtClean="0"/>
              <a:t>Mettez dans le four à 200°C</a:t>
            </a:r>
          </a:p>
        </p:txBody>
      </p:sp>
      <p:pic>
        <p:nvPicPr>
          <p:cNvPr id="73732" name="Content Placeholder 4" descr="IMG_1453.JPG"/>
          <p:cNvPicPr>
            <a:picLocks noGrp="1" noChangeAspect="1"/>
          </p:cNvPicPr>
          <p:nvPr>
            <p:ph sz="quarter" idx="2"/>
          </p:nvPr>
        </p:nvPicPr>
        <p:blipFill>
          <a:blip r:embed="rId3" cstate="print"/>
          <a:stretch>
            <a:fillRect/>
          </a:stretch>
        </p:blipFill>
        <p:spPr>
          <a:xfrm>
            <a:off x="4270375" y="2666999"/>
            <a:ext cx="3657600" cy="2438401"/>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r-FR" dirty="0" smtClean="0"/>
              <a:t>14</a:t>
            </a:r>
            <a:endParaRPr lang="fr-FR" dirty="0"/>
          </a:p>
        </p:txBody>
      </p:sp>
      <p:sp>
        <p:nvSpPr>
          <p:cNvPr id="74755" name="Content Placeholder 2"/>
          <p:cNvSpPr>
            <a:spLocks noGrp="1"/>
          </p:cNvSpPr>
          <p:nvPr>
            <p:ph sz="quarter" idx="1"/>
          </p:nvPr>
        </p:nvSpPr>
        <p:spPr>
          <a:xfrm>
            <a:off x="457200" y="1722438"/>
            <a:ext cx="4038600" cy="4525962"/>
          </a:xfrm>
        </p:spPr>
        <p:txBody>
          <a:bodyPr/>
          <a:lstStyle/>
          <a:p>
            <a:pPr eaLnBrk="1" hangingPunct="1"/>
            <a:r>
              <a:rPr lang="fr-FR" smtClean="0"/>
              <a:t>Après 30 min, faites le test du couteau. Enfoncez un couteau dans le gâteau, s’il ressort propre, le gâteau est cuit. </a:t>
            </a:r>
          </a:p>
        </p:txBody>
      </p:sp>
      <p:pic>
        <p:nvPicPr>
          <p:cNvPr id="74756" name="Content Placeholder 4" descr="IMG_1454.JPG"/>
          <p:cNvPicPr>
            <a:picLocks noGrp="1" noChangeAspect="1"/>
          </p:cNvPicPr>
          <p:nvPr>
            <p:ph sz="quarter" idx="2"/>
          </p:nvPr>
        </p:nvPicPr>
        <p:blipFill>
          <a:blip r:embed="rId3" cstate="print"/>
          <a:stretch>
            <a:fillRect/>
          </a:stretch>
        </p:blipFill>
        <p:spPr>
          <a:xfrm>
            <a:off x="4270375" y="2666999"/>
            <a:ext cx="3657600" cy="2438401"/>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fr-FR" dirty="0" smtClean="0"/>
              <a:t>15</a:t>
            </a:r>
            <a:endParaRPr lang="fr-FR" dirty="0"/>
          </a:p>
        </p:txBody>
      </p:sp>
      <p:sp>
        <p:nvSpPr>
          <p:cNvPr id="75779" name="Content Placeholder 2"/>
          <p:cNvSpPr>
            <a:spLocks noGrp="1"/>
          </p:cNvSpPr>
          <p:nvPr>
            <p:ph sz="quarter" idx="1"/>
          </p:nvPr>
        </p:nvSpPr>
        <p:spPr>
          <a:xfrm>
            <a:off x="457200" y="1722438"/>
            <a:ext cx="4038600" cy="4525962"/>
          </a:xfrm>
        </p:spPr>
        <p:txBody>
          <a:bodyPr/>
          <a:lstStyle/>
          <a:p>
            <a:pPr eaLnBrk="1" hangingPunct="1"/>
            <a:r>
              <a:rPr lang="fr-FR" smtClean="0"/>
              <a:t>Laissez refroidir et dégustez</a:t>
            </a:r>
          </a:p>
        </p:txBody>
      </p:sp>
      <p:pic>
        <p:nvPicPr>
          <p:cNvPr id="75780" name="Content Placeholder 5" descr="IMG_1455.JPG"/>
          <p:cNvPicPr>
            <a:picLocks noGrp="1" noChangeAspect="1"/>
          </p:cNvPicPr>
          <p:nvPr>
            <p:ph sz="quarter" idx="2"/>
          </p:nvPr>
        </p:nvPicPr>
        <p:blipFill>
          <a:blip r:embed="rId3" cstate="print"/>
          <a:stretch>
            <a:fillRect/>
          </a:stretch>
        </p:blipFill>
        <p:spPr>
          <a:xfrm>
            <a:off x="4270375" y="2666999"/>
            <a:ext cx="3657600" cy="2438401"/>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r-FR" dirty="0" smtClean="0"/>
              <a:t>Variations</a:t>
            </a:r>
            <a:endParaRPr lang="fr-FR" dirty="0"/>
          </a:p>
        </p:txBody>
      </p:sp>
      <p:sp>
        <p:nvSpPr>
          <p:cNvPr id="76803" name="Content Placeholder 2"/>
          <p:cNvSpPr>
            <a:spLocks noGrp="1"/>
          </p:cNvSpPr>
          <p:nvPr>
            <p:ph sz="quarter" idx="1"/>
          </p:nvPr>
        </p:nvSpPr>
        <p:spPr>
          <a:xfrm>
            <a:off x="457200" y="1722438"/>
            <a:ext cx="4038600" cy="4525962"/>
          </a:xfrm>
        </p:spPr>
        <p:txBody>
          <a:bodyPr/>
          <a:lstStyle/>
          <a:p>
            <a:pPr eaLnBrk="1" hangingPunct="1"/>
            <a:r>
              <a:rPr lang="fr-FR" smtClean="0"/>
              <a:t>Vous pouvez ajouter des pépites de chocolat</a:t>
            </a:r>
          </a:p>
          <a:p>
            <a:pPr eaLnBrk="1" hangingPunct="1"/>
            <a:endParaRPr lang="fr-FR" smtClean="0"/>
          </a:p>
          <a:p>
            <a:pPr eaLnBrk="1" hangingPunct="1"/>
            <a:r>
              <a:rPr lang="fr-FR" smtClean="0"/>
              <a:t>Vous pouvez mettre un zeste de citron ou d’orange</a:t>
            </a:r>
          </a:p>
          <a:p>
            <a:pPr eaLnBrk="1" hangingPunct="1"/>
            <a:endParaRPr lang="fr-FR" smtClean="0"/>
          </a:p>
          <a:p>
            <a:pPr eaLnBrk="1" hangingPunct="1"/>
            <a:endParaRPr lang="fr-FR" smtClean="0"/>
          </a:p>
          <a:p>
            <a:pPr eaLnBrk="1" hangingPunct="1"/>
            <a:endParaRPr lang="fr-FR" smtClean="0"/>
          </a:p>
        </p:txBody>
      </p:sp>
      <p:sp>
        <p:nvSpPr>
          <p:cNvPr id="76804" name="Content Placeholder 3"/>
          <p:cNvSpPr>
            <a:spLocks noGrp="1"/>
          </p:cNvSpPr>
          <p:nvPr>
            <p:ph sz="quarter" idx="2"/>
          </p:nvPr>
        </p:nvSpPr>
        <p:spPr>
          <a:xfrm>
            <a:off x="4648200" y="1341438"/>
            <a:ext cx="4038600" cy="4906962"/>
          </a:xfrm>
        </p:spPr>
        <p:txBody>
          <a:bodyPr/>
          <a:lstStyle/>
          <a:p>
            <a:pPr eaLnBrk="1" hangingPunct="1"/>
            <a:r>
              <a:rPr lang="fr-FR" smtClean="0"/>
              <a:t>Vous pouvez faire fondre et du chocolat. Mettez la moitié de la pâte dans le moule. Puis mélangez le chocolat à la 2</a:t>
            </a:r>
            <a:r>
              <a:rPr lang="fr-FR" baseline="30000" smtClean="0"/>
              <a:t>ème</a:t>
            </a:r>
            <a:r>
              <a:rPr lang="fr-FR" smtClean="0"/>
              <a:t> moitié et mettez-le sur la première moitié. Ne mélangez pas ! Mettez-le au four !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err="1" smtClean="0"/>
              <a:t>Grammaire</a:t>
            </a:r>
            <a:r>
              <a:rPr lang="en-IE" dirty="0" smtClean="0"/>
              <a:t> </a:t>
            </a:r>
            <a:r>
              <a:rPr lang="en-IE" dirty="0" smtClean="0">
                <a:sym typeface="Wingdings" pitchFamily="2" charset="2"/>
              </a:rPr>
              <a:t></a:t>
            </a:r>
            <a:endParaRPr lang="fr-FR" dirty="0"/>
          </a:p>
        </p:txBody>
      </p:sp>
      <p:sp>
        <p:nvSpPr>
          <p:cNvPr id="3" name="Content Placeholder 2"/>
          <p:cNvSpPr>
            <a:spLocks noGrp="1"/>
          </p:cNvSpPr>
          <p:nvPr>
            <p:ph sz="quarter" idx="1"/>
          </p:nvPr>
        </p:nvSpPr>
        <p:spPr>
          <a:xfrm>
            <a:off x="457200" y="1882775"/>
            <a:ext cx="8229600" cy="4572000"/>
          </a:xfrm>
        </p:spPr>
        <p:txBody>
          <a:bodyPr/>
          <a:lstStyle/>
          <a:p>
            <a:r>
              <a:rPr lang="en-IE" smtClean="0"/>
              <a:t>Quel temps utilise-t-on pour les recettes?</a:t>
            </a:r>
          </a:p>
          <a:p>
            <a:endParaRPr lang="en-IE" smtClean="0"/>
          </a:p>
          <a:p>
            <a:r>
              <a:rPr lang="en-IE" smtClean="0"/>
              <a:t>L’impératif</a:t>
            </a:r>
          </a:p>
          <a:p>
            <a:endParaRPr lang="en-IE" smtClean="0"/>
          </a:p>
          <a:p>
            <a:r>
              <a:rPr lang="en-IE" smtClean="0"/>
              <a:t>Que savez-vous de ce temps ?</a:t>
            </a:r>
            <a:endParaRPr lang="fr-FR" smtClean="0"/>
          </a:p>
          <a:p>
            <a:endParaRPr lang="en-IE" smtClean="0"/>
          </a:p>
          <a:p>
            <a:endParaRPr lang="en-IE" smtClean="0"/>
          </a:p>
          <a:p>
            <a:pPr>
              <a:buFont typeface="Wingdings 2" pitchFamily="18" charset="2"/>
              <a:buNone/>
            </a:pPr>
            <a:endParaRPr lang="en-IE" smtClean="0"/>
          </a:p>
          <a:p>
            <a:pPr>
              <a:buFont typeface="Wingdings 2" pitchFamily="18" charset="2"/>
              <a:buNone/>
            </a:pPr>
            <a:endParaRPr lang="en-IE" smtClean="0"/>
          </a:p>
          <a:p>
            <a:endParaRPr lang="fr-FR" smtClean="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6" descr="Carte du Senegal.gif"/>
          <p:cNvPicPr>
            <a:picLocks noGrp="1" noChangeAspect="1"/>
          </p:cNvPicPr>
          <p:nvPr>
            <p:ph sz="quarter" idx="2"/>
          </p:nvPr>
        </p:nvPicPr>
        <p:blipFill>
          <a:blip r:embed="rId3" cstate="print"/>
          <a:srcRect/>
          <a:stretch>
            <a:fillRect/>
          </a:stretch>
        </p:blipFill>
        <p:spPr>
          <a:xfrm>
            <a:off x="457200" y="2965450"/>
            <a:ext cx="3657600" cy="2679700"/>
          </a:xfrm>
        </p:spPr>
      </p:pic>
      <p:sp>
        <p:nvSpPr>
          <p:cNvPr id="15363" name="Content Placeholder 3"/>
          <p:cNvSpPr>
            <a:spLocks noGrp="1"/>
          </p:cNvSpPr>
          <p:nvPr>
            <p:ph sz="quarter" idx="4"/>
          </p:nvPr>
        </p:nvSpPr>
        <p:spPr/>
        <p:txBody>
          <a:bodyPr/>
          <a:lstStyle/>
          <a:p>
            <a:pPr algn="ctr">
              <a:buFont typeface="Wingdings" pitchFamily="2" charset="2"/>
              <a:buNone/>
            </a:pPr>
            <a:endParaRPr lang="fr-FR" sz="6600" smtClean="0"/>
          </a:p>
          <a:p>
            <a:pPr algn="ctr">
              <a:buFont typeface="Wingdings" pitchFamily="2" charset="2"/>
              <a:buNone/>
            </a:pPr>
            <a:r>
              <a:rPr lang="fr-FR" sz="6600" smtClean="0"/>
              <a:t>C</a:t>
            </a:r>
          </a:p>
        </p:txBody>
      </p:sp>
      <p:sp>
        <p:nvSpPr>
          <p:cNvPr id="15364" name="Text Placeholder 4"/>
          <p:cNvSpPr>
            <a:spLocks noGrp="1"/>
          </p:cNvSpPr>
          <p:nvPr>
            <p:ph type="body" sz="quarter" idx="1"/>
          </p:nvPr>
        </p:nvSpPr>
        <p:spPr>
          <a:xfrm>
            <a:off x="457200" y="1570038"/>
            <a:ext cx="3657600" cy="658812"/>
          </a:xfrm>
        </p:spPr>
        <p:txBody>
          <a:bodyPr/>
          <a:lstStyle/>
          <a:p>
            <a:r>
              <a:rPr lang="fr-FR" smtClean="0"/>
              <a:t>Recto		</a:t>
            </a:r>
          </a:p>
        </p:txBody>
      </p:sp>
      <p:sp>
        <p:nvSpPr>
          <p:cNvPr id="15365" name="Text Placeholder 5"/>
          <p:cNvSpPr>
            <a:spLocks noGrp="1"/>
          </p:cNvSpPr>
          <p:nvPr>
            <p:ph type="body" sz="quarter" idx="3"/>
          </p:nvPr>
        </p:nvSpPr>
        <p:spPr>
          <a:xfrm>
            <a:off x="4343400" y="1570038"/>
            <a:ext cx="3657600" cy="658812"/>
          </a:xfrm>
        </p:spPr>
        <p:txBody>
          <a:bodyPr/>
          <a:lstStyle/>
          <a:p>
            <a:r>
              <a:rPr lang="fr-FR" smtClean="0"/>
              <a:t>Verso</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Pour aller plus loin</a:t>
            </a:r>
            <a:endParaRPr lang="fr-FR" dirty="0"/>
          </a:p>
        </p:txBody>
      </p:sp>
      <p:sp>
        <p:nvSpPr>
          <p:cNvPr id="78851" name="Content Placeholder 2"/>
          <p:cNvSpPr>
            <a:spLocks noGrp="1"/>
          </p:cNvSpPr>
          <p:nvPr>
            <p:ph sz="quarter" idx="1"/>
          </p:nvPr>
        </p:nvSpPr>
        <p:spPr>
          <a:xfrm>
            <a:off x="457200" y="1600200"/>
            <a:ext cx="7467600" cy="4873625"/>
          </a:xfrm>
        </p:spPr>
        <p:txBody>
          <a:bodyPr/>
          <a:lstStyle/>
          <a:p>
            <a:r>
              <a:rPr lang="fr-FR" smtClean="0"/>
              <a:t>Apporter les ingrédients et les ustensiles</a:t>
            </a:r>
          </a:p>
          <a:p>
            <a:r>
              <a:rPr lang="fr-FR" smtClean="0"/>
              <a:t>Prendre des photos</a:t>
            </a:r>
          </a:p>
          <a:p>
            <a:r>
              <a:rPr lang="fr-FR" smtClean="0"/>
              <a:t>Préparer un texte de la recette pour accompagner les photos</a:t>
            </a:r>
          </a:p>
          <a:p>
            <a:r>
              <a:rPr lang="fr-FR" smtClean="0"/>
              <a:t>Utiliser </a:t>
            </a:r>
            <a:r>
              <a:rPr lang="fr-FR" i="1" smtClean="0"/>
              <a:t>photostory</a:t>
            </a:r>
            <a:r>
              <a:rPr lang="fr-FR" smtClean="0"/>
              <a:t> pour faire une présentation du travail</a:t>
            </a:r>
          </a:p>
          <a:p>
            <a:endParaRPr lang="fr-FR" smtClean="0"/>
          </a:p>
          <a:p>
            <a:r>
              <a:rPr lang="fr-FR" smtClean="0"/>
              <a:t>Vous pouvez aussi rassembler plusieurs recettes du même plats et identifier les différences dans les recettes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Thème : La santé</a:t>
            </a:r>
            <a:endParaRPr lang="fr-FR" dirty="0"/>
          </a:p>
        </p:txBody>
      </p:sp>
      <p:pic>
        <p:nvPicPr>
          <p:cNvPr id="79875" name="Picture 2"/>
          <p:cNvPicPr>
            <a:picLocks noGrp="1" noChangeAspect="1" noChangeArrowheads="1"/>
          </p:cNvPicPr>
          <p:nvPr>
            <p:ph sz="quarter" idx="2"/>
          </p:nvPr>
        </p:nvPicPr>
        <p:blipFill>
          <a:blip r:embed="rId3" cstate="print"/>
          <a:stretch>
            <a:fillRect/>
          </a:stretch>
        </p:blipFill>
        <p:spPr>
          <a:xfrm>
            <a:off x="457200" y="3162300"/>
            <a:ext cx="3657600" cy="2286000"/>
          </a:xfrm>
          <a:noFill/>
        </p:spPr>
      </p:pic>
      <p:sp>
        <p:nvSpPr>
          <p:cNvPr id="79876" name="Text Placeholder 4"/>
          <p:cNvSpPr>
            <a:spLocks noGrp="1"/>
          </p:cNvSpPr>
          <p:nvPr>
            <p:ph type="body" sz="quarter" idx="1"/>
          </p:nvPr>
        </p:nvSpPr>
        <p:spPr>
          <a:xfrm>
            <a:off x="457200" y="1570038"/>
            <a:ext cx="6923088" cy="658812"/>
          </a:xfrm>
        </p:spPr>
        <p:txBody>
          <a:bodyPr/>
          <a:lstStyle/>
          <a:p>
            <a:r>
              <a:rPr lang="fr-FR" smtClean="0"/>
              <a:t>Texte sur la taxe soda en Europe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9"/>
          <p:cNvSpPr>
            <a:spLocks noGrp="1"/>
          </p:cNvSpPr>
          <p:nvPr>
            <p:ph sz="quarter" idx="2"/>
          </p:nvPr>
        </p:nvSpPr>
        <p:spPr>
          <a:xfrm>
            <a:off x="457200" y="1196975"/>
            <a:ext cx="7570788" cy="5051425"/>
          </a:xfrm>
        </p:spPr>
        <p:txBody>
          <a:bodyPr>
            <a:normAutofit fontScale="92500"/>
          </a:bodyPr>
          <a:lstStyle/>
          <a:p>
            <a:pPr>
              <a:buFont typeface="Wingdings" pitchFamily="2" charset="2"/>
              <a:buNone/>
            </a:pPr>
            <a:r>
              <a:rPr lang="fr-FR" b="1" smtClean="0"/>
              <a:t>Hongrie: la taxe sur les chips va aussi frapper le café </a:t>
            </a:r>
            <a:r>
              <a:rPr lang="fr-FR" smtClean="0"/>
              <a:t/>
            </a:r>
            <a:br>
              <a:rPr lang="fr-FR" smtClean="0"/>
            </a:br>
            <a:r>
              <a:rPr lang="fr-FR" smtClean="0"/>
              <a:t>Budapest - Le gouvernement hongrois du conservateur Viktor Orban envisage d'étendre au café et aux bières aromatisées son nouvel impôt sur les produits très salés ou très sucrés, baptisé taxe sur les chips, selon un projet de loi diffusé vendredi par un journal en ligne.</a:t>
            </a:r>
          </a:p>
          <a:p>
            <a:pPr>
              <a:buFont typeface="Wingdings" pitchFamily="2" charset="2"/>
              <a:buNone/>
            </a:pPr>
            <a:r>
              <a:rPr lang="fr-FR" smtClean="0"/>
              <a:t>Le gouvernement veut lever 250 forints (0,86 euro) par kilo de café, 35 forints (0,12 euro) par litre de bière et 100 forints (0,34 euro) pour un litre de soda alcoolisé, selon la version internet de l'hebdomadaire économique HVG.</a:t>
            </a:r>
          </a:p>
          <a:p>
            <a:pPr>
              <a:buFont typeface="Wingdings" pitchFamily="2" charset="2"/>
              <a:buNone/>
            </a:pPr>
            <a:r>
              <a:rPr lang="fr-FR" smtClean="0"/>
              <a:t/>
            </a:r>
            <a:br>
              <a:rPr lang="fr-FR" smtClean="0"/>
            </a:br>
            <a:r>
              <a:rPr lang="fr-FR" smtClean="0"/>
              <a:t/>
            </a:r>
            <a:br>
              <a:rPr lang="fr-FR" smtClean="0"/>
            </a:br>
            <a:endParaRPr lang="fr-FR" smtClean="0"/>
          </a:p>
          <a:p>
            <a:pPr>
              <a:buFont typeface="Wingdings" pitchFamily="2" charset="2"/>
              <a:buNone/>
            </a:pPr>
            <a:endParaRPr lang="fr-FR" smtClean="0"/>
          </a:p>
        </p:txBody>
      </p:sp>
      <p:sp>
        <p:nvSpPr>
          <p:cNvPr id="80899" name="Text Placeholder 12"/>
          <p:cNvSpPr>
            <a:spLocks noGrp="1"/>
          </p:cNvSpPr>
          <p:nvPr>
            <p:ph type="body" sz="quarter" idx="1"/>
          </p:nvPr>
        </p:nvSpPr>
        <p:spPr>
          <a:xfrm>
            <a:off x="395288" y="260350"/>
            <a:ext cx="8064500" cy="658813"/>
          </a:xfrm>
        </p:spPr>
        <p:txBody>
          <a:bodyPr/>
          <a:lstStyle/>
          <a:p>
            <a:r>
              <a:rPr lang="fr-FR" smtClean="0"/>
              <a:t>Texte sur la taxe nutritionnelle en Hongrie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sz="quarter" idx="2"/>
          </p:nvPr>
        </p:nvSpPr>
        <p:spPr>
          <a:xfrm>
            <a:off x="457200" y="188913"/>
            <a:ext cx="7499350" cy="6059487"/>
          </a:xfrm>
        </p:spPr>
        <p:txBody>
          <a:bodyPr>
            <a:normAutofit fontScale="92500" lnSpcReduction="10000"/>
          </a:bodyPr>
          <a:lstStyle/>
          <a:p>
            <a:pPr>
              <a:buFont typeface="Wingdings" pitchFamily="2" charset="2"/>
              <a:buNone/>
            </a:pPr>
            <a:r>
              <a:rPr lang="fr-FR" smtClean="0"/>
              <a:t>Les services du gouvernement n'étaient pas joignable pour commenter.</a:t>
            </a:r>
            <a:br>
              <a:rPr lang="fr-FR" smtClean="0"/>
            </a:br>
            <a:endParaRPr lang="fr-FR" smtClean="0"/>
          </a:p>
          <a:p>
            <a:pPr>
              <a:buFont typeface="Wingdings" pitchFamily="2" charset="2"/>
              <a:buNone/>
            </a:pPr>
            <a:r>
              <a:rPr lang="fr-FR" smtClean="0"/>
              <a:t>Les bières à l'orange, au citron ou au pamplemousse et les sodas avec de la liqueur contiennent du sucre, sont très attractifs pour les jeunes et facilitent l'accoutumance à l'alcool, selon le journal.</a:t>
            </a:r>
          </a:p>
          <a:p>
            <a:pPr>
              <a:buFont typeface="Wingdings" pitchFamily="2" charset="2"/>
              <a:buNone/>
            </a:pPr>
            <a:endParaRPr lang="fr-FR" smtClean="0"/>
          </a:p>
          <a:p>
            <a:pPr>
              <a:buFont typeface="Wingdings" pitchFamily="2" charset="2"/>
              <a:buNone/>
            </a:pPr>
            <a:r>
              <a:rPr lang="fr-FR" smtClean="0"/>
              <a:t>Quant au café, il est considéré comme mauvais pour la santé.</a:t>
            </a:r>
            <a:br>
              <a:rPr lang="fr-FR" smtClean="0"/>
            </a:br>
            <a:r>
              <a:rPr lang="fr-FR" smtClean="0"/>
              <a:t/>
            </a:r>
            <a:br>
              <a:rPr lang="fr-FR" smtClean="0"/>
            </a:br>
            <a:r>
              <a:rPr lang="fr-FR" smtClean="0"/>
              <a:t>La Hongrie a introduit le 1er septembre une nouvelle taxe sur les biscuits salés ou sucrés, les boissons énergétiques et les gâteaux pré-emballés.</a:t>
            </a:r>
            <a:br>
              <a:rPr lang="fr-FR" smtClean="0"/>
            </a:br>
            <a:r>
              <a:rPr lang="fr-FR" smtClean="0"/>
              <a:t/>
            </a:r>
            <a:br>
              <a:rPr lang="fr-FR" smtClean="0"/>
            </a:br>
            <a:r>
              <a:rPr lang="fr-FR" smtClean="0"/>
              <a:t/>
            </a:r>
            <a:br>
              <a:rPr lang="fr-FR" smtClean="0"/>
            </a:br>
            <a:r>
              <a:rPr lang="fr-FR" smtClean="0"/>
              <a:t/>
            </a:r>
            <a:br>
              <a:rPr lang="fr-FR" smtClean="0"/>
            </a:br>
            <a:r>
              <a:rPr lang="fr-FR" smtClean="0"/>
              <a:t/>
            </a:r>
            <a:br>
              <a:rPr lang="fr-FR" smtClean="0"/>
            </a:br>
            <a:endParaRPr lang="fr-FR"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7"/>
          <p:cNvSpPr>
            <a:spLocks noGrp="1"/>
          </p:cNvSpPr>
          <p:nvPr>
            <p:ph sz="quarter" idx="1"/>
          </p:nvPr>
        </p:nvSpPr>
        <p:spPr>
          <a:xfrm>
            <a:off x="457200" y="404813"/>
            <a:ext cx="7467600" cy="6069012"/>
          </a:xfrm>
        </p:spPr>
        <p:txBody>
          <a:bodyPr/>
          <a:lstStyle/>
          <a:p>
            <a:pPr>
              <a:buFont typeface="Wingdings" pitchFamily="2" charset="2"/>
              <a:buNone/>
            </a:pPr>
            <a:r>
              <a:rPr lang="fr-FR" sz="2000" smtClean="0"/>
              <a:t>L'objectif déclaré du gouvernement est de modifier les habitudes alimentaires des Hongrois, qui consomment trop de graisse, de sel et de sucre, et lutter ainsi contre les maladies qui en découlent comme l'obésité. </a:t>
            </a:r>
            <a:br>
              <a:rPr lang="fr-FR" sz="2000" smtClean="0"/>
            </a:br>
            <a:endParaRPr lang="fr-FR" sz="2000" smtClean="0"/>
          </a:p>
          <a:p>
            <a:pPr>
              <a:buFont typeface="Wingdings" pitchFamily="2" charset="2"/>
              <a:buNone/>
            </a:pPr>
            <a:r>
              <a:rPr lang="fr-FR" sz="2000" smtClean="0"/>
              <a:t>La nouvelle taxe doit rapporter 70 millions d'euros à l'Etat en 2011 et plus de 100 millions l'année prochaine.</a:t>
            </a:r>
          </a:p>
          <a:p>
            <a:pPr>
              <a:buFont typeface="Wingdings" pitchFamily="2" charset="2"/>
              <a:buNone/>
            </a:pPr>
            <a:endParaRPr lang="fr-FR" sz="2000" smtClean="0"/>
          </a:p>
          <a:p>
            <a:pPr>
              <a:buFont typeface="Wingdings" pitchFamily="2" charset="2"/>
              <a:buNone/>
            </a:pPr>
            <a:r>
              <a:rPr lang="fr-FR" sz="2000" smtClean="0"/>
              <a:t>Le Danemark a récemment introduit une taxe sur les graisses, s'appliquant à tous les produits contenant des graisses saturées, y compris les plats pré-cuits. La France envisage de son côté de taxer les sodas et boissons à sucres ajoutés.</a:t>
            </a:r>
            <a:br>
              <a:rPr lang="fr-FR" sz="2000" smtClean="0"/>
            </a:br>
            <a:r>
              <a:rPr lang="fr-FR" sz="2000" smtClean="0"/>
              <a:t/>
            </a:r>
            <a:br>
              <a:rPr lang="fr-FR" sz="2000" smtClean="0"/>
            </a:br>
            <a:r>
              <a:rPr lang="fr-FR" sz="2000" smtClean="0"/>
              <a:t>(©AFP / 07 octobre 2011 13h19)</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Grp="1" noChangeAspect="1" noChangeArrowheads="1"/>
          </p:cNvPicPr>
          <p:nvPr>
            <p:ph sz="quarter" idx="2"/>
          </p:nvPr>
        </p:nvPicPr>
        <p:blipFill>
          <a:blip r:embed="rId3" cstate="print"/>
          <a:srcRect/>
          <a:stretch>
            <a:fillRect/>
          </a:stretch>
        </p:blipFill>
        <p:spPr>
          <a:xfrm>
            <a:off x="827088" y="1125538"/>
            <a:ext cx="6923087" cy="4325937"/>
          </a:xfrm>
          <a:noFill/>
        </p:spPr>
      </p:pic>
      <p:sp>
        <p:nvSpPr>
          <p:cNvPr id="83971" name="Text Placeholder 5"/>
          <p:cNvSpPr>
            <a:spLocks noGrp="1"/>
          </p:cNvSpPr>
          <p:nvPr>
            <p:ph type="body" sz="quarter" idx="1"/>
          </p:nvPr>
        </p:nvSpPr>
        <p:spPr>
          <a:xfrm>
            <a:off x="395288" y="260350"/>
            <a:ext cx="7643812" cy="658813"/>
          </a:xfrm>
        </p:spPr>
        <p:txBody>
          <a:bodyPr/>
          <a:lstStyle/>
          <a:p>
            <a:r>
              <a:rPr lang="fr-FR" smtClean="0"/>
              <a:t>Texte sur la conséquence économique négative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Placeholder 4"/>
          <p:cNvSpPr>
            <a:spLocks noGrp="1"/>
          </p:cNvSpPr>
          <p:nvPr>
            <p:ph sz="quarter" idx="2"/>
          </p:nvPr>
        </p:nvSpPr>
        <p:spPr>
          <a:xfrm>
            <a:off x="457200" y="1628775"/>
            <a:ext cx="5770563" cy="4619625"/>
          </a:xfrm>
        </p:spPr>
        <p:txBody>
          <a:bodyPr/>
          <a:lstStyle/>
          <a:p>
            <a:r>
              <a:rPr lang="fr-FR" smtClean="0">
                <a:hlinkClick r:id="rId3"/>
              </a:rPr>
              <a:t>Reportage sur la taxe soda</a:t>
            </a:r>
            <a:endParaRPr lang="fr-FR" smtClean="0"/>
          </a:p>
        </p:txBody>
      </p:sp>
      <p:sp>
        <p:nvSpPr>
          <p:cNvPr id="84995" name="Text Placeholder 9"/>
          <p:cNvSpPr>
            <a:spLocks noGrp="1"/>
          </p:cNvSpPr>
          <p:nvPr>
            <p:ph type="body" sz="quarter" idx="1"/>
          </p:nvPr>
        </p:nvSpPr>
        <p:spPr>
          <a:xfrm>
            <a:off x="457200" y="333375"/>
            <a:ext cx="7786688" cy="935038"/>
          </a:xfrm>
        </p:spPr>
        <p:txBody>
          <a:bodyPr/>
          <a:lstStyle/>
          <a:p>
            <a:r>
              <a:rPr lang="fr-FR" smtClean="0"/>
              <a:t>Reportage vidéo sur la taxe soda – extrait du journal de 20 heures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sz="quarter" idx="2"/>
          </p:nvPr>
        </p:nvSpPr>
        <p:spPr>
          <a:xfrm>
            <a:off x="457200" y="1412875"/>
            <a:ext cx="7570788" cy="4835525"/>
          </a:xfrm>
        </p:spPr>
        <p:txBody>
          <a:bodyPr/>
          <a:lstStyle/>
          <a:p>
            <a:r>
              <a:rPr lang="fr-FR" smtClean="0">
                <a:hlinkClick r:id="rId3"/>
              </a:rPr>
              <a:t>Extrait interview sur la taxe soda</a:t>
            </a:r>
            <a:endParaRPr lang="fr-FR" smtClean="0"/>
          </a:p>
        </p:txBody>
      </p:sp>
      <p:sp>
        <p:nvSpPr>
          <p:cNvPr id="86019" name="Text Placeholder 4"/>
          <p:cNvSpPr>
            <a:spLocks noGrp="1"/>
          </p:cNvSpPr>
          <p:nvPr>
            <p:ph type="body" sz="quarter" idx="1"/>
          </p:nvPr>
        </p:nvSpPr>
        <p:spPr>
          <a:xfrm>
            <a:off x="395288" y="404813"/>
            <a:ext cx="7643812" cy="658812"/>
          </a:xfrm>
        </p:spPr>
        <p:txBody>
          <a:bodyPr/>
          <a:lstStyle/>
          <a:p>
            <a:r>
              <a:rPr lang="fr-FR" smtClean="0"/>
              <a:t>Reportage radio sur la taxe soda</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Activités</a:t>
            </a:r>
            <a:endParaRPr lang="fr-FR" dirty="0"/>
          </a:p>
        </p:txBody>
      </p:sp>
      <p:sp>
        <p:nvSpPr>
          <p:cNvPr id="87043" name="Content Placeholder 2"/>
          <p:cNvSpPr>
            <a:spLocks noGrp="1"/>
          </p:cNvSpPr>
          <p:nvPr>
            <p:ph sz="quarter" idx="2"/>
          </p:nvPr>
        </p:nvSpPr>
        <p:spPr/>
        <p:txBody>
          <a:bodyPr/>
          <a:lstStyle/>
          <a:p>
            <a:r>
              <a:rPr lang="fr-FR" smtClean="0"/>
              <a:t>1. Trouver 5 ou 6 articles sur le même sujet mais avec des angles différents</a:t>
            </a:r>
          </a:p>
          <a:p>
            <a:r>
              <a:rPr lang="fr-FR" smtClean="0"/>
              <a:t>Faire des groupes et donner un article à chaque groupe</a:t>
            </a:r>
          </a:p>
          <a:p>
            <a:r>
              <a:rPr lang="fr-FR" smtClean="0"/>
              <a:t>Leur demander de trouver 5 mots-clés</a:t>
            </a:r>
          </a:p>
        </p:txBody>
      </p:sp>
      <p:sp>
        <p:nvSpPr>
          <p:cNvPr id="87044" name="Content Placeholder 3"/>
          <p:cNvSpPr>
            <a:spLocks noGrp="1"/>
          </p:cNvSpPr>
          <p:nvPr>
            <p:ph sz="quarter" idx="4"/>
          </p:nvPr>
        </p:nvSpPr>
        <p:spPr/>
        <p:txBody>
          <a:bodyPr/>
          <a:lstStyle/>
          <a:p>
            <a:r>
              <a:rPr lang="fr-FR" smtClean="0"/>
              <a:t>Mettre les mots-clés en commun </a:t>
            </a:r>
          </a:p>
          <a:p>
            <a:r>
              <a:rPr lang="fr-FR" smtClean="0"/>
              <a:t>A) Faire un diagramme qui montre tous les angles du sujet</a:t>
            </a:r>
          </a:p>
          <a:p>
            <a:r>
              <a:rPr lang="fr-FR" smtClean="0"/>
              <a:t>B) Faire un résumé de la situation</a:t>
            </a:r>
          </a:p>
          <a:p>
            <a:endParaRPr lang="fr-FR" smtClean="0"/>
          </a:p>
        </p:txBody>
      </p:sp>
      <p:sp>
        <p:nvSpPr>
          <p:cNvPr id="87045" name="Text Placeholder 4"/>
          <p:cNvSpPr>
            <a:spLocks noGrp="1"/>
          </p:cNvSpPr>
          <p:nvPr>
            <p:ph type="body" sz="quarter" idx="1"/>
          </p:nvPr>
        </p:nvSpPr>
        <p:spPr>
          <a:xfrm>
            <a:off x="457200" y="1570038"/>
            <a:ext cx="7570788" cy="658812"/>
          </a:xfrm>
        </p:spPr>
        <p:txBody>
          <a:bodyPr/>
          <a:lstStyle/>
          <a:p>
            <a:r>
              <a:rPr lang="fr-FR" smtClean="0"/>
              <a:t>Avec les documents écrits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fr-FR" dirty="0" smtClean="0"/>
              <a:t>Exemple 1a – Diagramme</a:t>
            </a:r>
            <a:br>
              <a:rPr lang="fr-FR" dirty="0" smtClean="0"/>
            </a:br>
            <a:r>
              <a:rPr lang="fr-FR" dirty="0" smtClean="0"/>
              <a:t>Les élèves prennent les arguments du texte </a:t>
            </a:r>
            <a:endParaRPr lang="fr-FR" dirty="0"/>
          </a:p>
        </p:txBody>
      </p:sp>
      <p:sp>
        <p:nvSpPr>
          <p:cNvPr id="8" name="Rounded Rectangle 7"/>
          <p:cNvSpPr/>
          <p:nvPr/>
        </p:nvSpPr>
        <p:spPr>
          <a:xfrm>
            <a:off x="2771800" y="2852936"/>
            <a:ext cx="2952328"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La taxe soda</a:t>
            </a:r>
            <a:endParaRPr lang="fr-FR" dirty="0"/>
          </a:p>
        </p:txBody>
      </p:sp>
      <p:cxnSp>
        <p:nvCxnSpPr>
          <p:cNvPr id="10" name="Straight Arrow Connector 9"/>
          <p:cNvCxnSpPr/>
          <p:nvPr/>
        </p:nvCxnSpPr>
        <p:spPr>
          <a:xfrm flipV="1">
            <a:off x="5148064" y="1844824"/>
            <a:ext cx="108012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300192" y="1628800"/>
            <a:ext cx="1584176" cy="646331"/>
          </a:xfrm>
          <a:prstGeom prst="rect">
            <a:avLst/>
          </a:prstGeom>
          <a:noFill/>
        </p:spPr>
        <p:txBody>
          <a:bodyPr wrap="square" rtlCol="0">
            <a:spAutoFit/>
          </a:bodyPr>
          <a:lstStyle/>
          <a:p>
            <a:r>
              <a:rPr lang="fr-FR" dirty="0" smtClean="0"/>
              <a:t>Bien pour la sant</a:t>
            </a:r>
            <a:r>
              <a:rPr lang="fr-FR" dirty="0"/>
              <a:t>é</a:t>
            </a:r>
          </a:p>
        </p:txBody>
      </p:sp>
      <p:cxnSp>
        <p:nvCxnSpPr>
          <p:cNvPr id="13" name="Straight Arrow Connector 12"/>
          <p:cNvCxnSpPr/>
          <p:nvPr/>
        </p:nvCxnSpPr>
        <p:spPr>
          <a:xfrm>
            <a:off x="5724128" y="3501008"/>
            <a:ext cx="122413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48264" y="3717032"/>
            <a:ext cx="1584176" cy="1200329"/>
          </a:xfrm>
          <a:prstGeom prst="rect">
            <a:avLst/>
          </a:prstGeom>
          <a:noFill/>
        </p:spPr>
        <p:txBody>
          <a:bodyPr wrap="square" rtlCol="0">
            <a:spAutoFit/>
          </a:bodyPr>
          <a:lstStyle/>
          <a:p>
            <a:r>
              <a:rPr lang="fr-FR" dirty="0" smtClean="0"/>
              <a:t>Bien pour l’état français – plus d’argent</a:t>
            </a:r>
            <a:endParaRPr lang="fr-FR" dirty="0"/>
          </a:p>
        </p:txBody>
      </p:sp>
      <p:cxnSp>
        <p:nvCxnSpPr>
          <p:cNvPr id="16" name="Straight Arrow Connector 15"/>
          <p:cNvCxnSpPr/>
          <p:nvPr/>
        </p:nvCxnSpPr>
        <p:spPr>
          <a:xfrm rot="10800000">
            <a:off x="2195736" y="3284984"/>
            <a:ext cx="576064"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1520" y="2708920"/>
            <a:ext cx="1872208" cy="1477328"/>
          </a:xfrm>
          <a:prstGeom prst="rect">
            <a:avLst/>
          </a:prstGeom>
          <a:noFill/>
        </p:spPr>
        <p:txBody>
          <a:bodyPr wrap="square" rtlCol="0">
            <a:spAutoFit/>
          </a:bodyPr>
          <a:lstStyle/>
          <a:p>
            <a:r>
              <a:rPr lang="fr-FR" dirty="0" smtClean="0"/>
              <a:t>Pas bien pour l’économie – Coca-cola retire ses investissements</a:t>
            </a:r>
            <a:endParaRPr lang="fr-FR" dirty="0"/>
          </a:p>
        </p:txBody>
      </p:sp>
      <p:cxnSp>
        <p:nvCxnSpPr>
          <p:cNvPr id="21" name="Straight Arrow Connector 20"/>
          <p:cNvCxnSpPr/>
          <p:nvPr/>
        </p:nvCxnSpPr>
        <p:spPr>
          <a:xfrm rot="10800000" flipV="1">
            <a:off x="2555776" y="4797152"/>
            <a:ext cx="36004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7544" y="5013176"/>
            <a:ext cx="2232248" cy="1477328"/>
          </a:xfrm>
          <a:prstGeom prst="rect">
            <a:avLst/>
          </a:prstGeom>
          <a:noFill/>
        </p:spPr>
        <p:txBody>
          <a:bodyPr wrap="square" rtlCol="0">
            <a:spAutoFit/>
          </a:bodyPr>
          <a:lstStyle/>
          <a:p>
            <a:r>
              <a:rPr lang="fr-FR" dirty="0" smtClean="0"/>
              <a:t>Pas bien – les jeunes ont le moins d’argent et ce sont eux qui payent le plus.</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6" descr="blanc-carte-du-vietnam.png"/>
          <p:cNvPicPr>
            <a:picLocks noGrp="1" noChangeAspect="1"/>
          </p:cNvPicPr>
          <p:nvPr>
            <p:ph sz="quarter" idx="2"/>
          </p:nvPr>
        </p:nvPicPr>
        <p:blipFill>
          <a:blip r:embed="rId3" cstate="print"/>
          <a:srcRect/>
          <a:stretch>
            <a:fillRect/>
          </a:stretch>
        </p:blipFill>
        <p:spPr>
          <a:xfrm>
            <a:off x="904875" y="2924175"/>
            <a:ext cx="2659063" cy="2659063"/>
          </a:xfrm>
        </p:spPr>
      </p:pic>
      <p:sp>
        <p:nvSpPr>
          <p:cNvPr id="16387" name="Content Placeholder 3"/>
          <p:cNvSpPr>
            <a:spLocks noGrp="1"/>
          </p:cNvSpPr>
          <p:nvPr>
            <p:ph sz="quarter" idx="4"/>
          </p:nvPr>
        </p:nvSpPr>
        <p:spPr/>
        <p:txBody>
          <a:bodyPr/>
          <a:lstStyle/>
          <a:p>
            <a:pPr>
              <a:buFont typeface="Wingdings" pitchFamily="2" charset="2"/>
              <a:buNone/>
            </a:pPr>
            <a:endParaRPr lang="fr-FR" smtClean="0"/>
          </a:p>
          <a:p>
            <a:pPr>
              <a:buFont typeface="Wingdings" pitchFamily="2" charset="2"/>
              <a:buNone/>
            </a:pPr>
            <a:endParaRPr lang="fr-FR" smtClean="0"/>
          </a:p>
          <a:p>
            <a:pPr>
              <a:buFont typeface="Wingdings" pitchFamily="2" charset="2"/>
              <a:buNone/>
            </a:pPr>
            <a:endParaRPr lang="fr-FR" smtClean="0"/>
          </a:p>
          <a:p>
            <a:pPr algn="ctr">
              <a:buFont typeface="Wingdings" pitchFamily="2" charset="2"/>
              <a:buNone/>
            </a:pPr>
            <a:r>
              <a:rPr lang="fr-FR" sz="6600" smtClean="0"/>
              <a:t>D</a:t>
            </a:r>
          </a:p>
        </p:txBody>
      </p:sp>
      <p:sp>
        <p:nvSpPr>
          <p:cNvPr id="16388" name="Text Placeholder 4"/>
          <p:cNvSpPr>
            <a:spLocks noGrp="1"/>
          </p:cNvSpPr>
          <p:nvPr>
            <p:ph type="body" sz="quarter" idx="1"/>
          </p:nvPr>
        </p:nvSpPr>
        <p:spPr>
          <a:xfrm>
            <a:off x="457200" y="1570038"/>
            <a:ext cx="3657600" cy="658812"/>
          </a:xfrm>
        </p:spPr>
        <p:txBody>
          <a:bodyPr/>
          <a:lstStyle/>
          <a:p>
            <a:r>
              <a:rPr lang="fr-FR" smtClean="0"/>
              <a:t>Recto	</a:t>
            </a:r>
          </a:p>
        </p:txBody>
      </p:sp>
      <p:sp>
        <p:nvSpPr>
          <p:cNvPr id="16389" name="Text Placeholder 5"/>
          <p:cNvSpPr>
            <a:spLocks noGrp="1"/>
          </p:cNvSpPr>
          <p:nvPr>
            <p:ph type="body" sz="quarter" idx="3"/>
          </p:nvPr>
        </p:nvSpPr>
        <p:spPr>
          <a:xfrm>
            <a:off x="4343400" y="1570038"/>
            <a:ext cx="3657600" cy="658812"/>
          </a:xfrm>
        </p:spPr>
        <p:txBody>
          <a:bodyPr/>
          <a:lstStyle/>
          <a:p>
            <a:r>
              <a:rPr lang="fr-FR" smtClean="0"/>
              <a:t>Verso</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sz="quarter" idx="2"/>
          </p:nvPr>
        </p:nvSpPr>
        <p:spPr>
          <a:xfrm>
            <a:off x="468313" y="404812"/>
            <a:ext cx="7559675" cy="5904507"/>
          </a:xfrm>
        </p:spPr>
        <p:txBody>
          <a:bodyPr/>
          <a:lstStyle/>
          <a:p>
            <a:r>
              <a:rPr lang="fr-FR" dirty="0" smtClean="0"/>
              <a:t>2. Enlever les dates des articles </a:t>
            </a:r>
          </a:p>
          <a:p>
            <a:r>
              <a:rPr lang="fr-FR" dirty="0" smtClean="0"/>
              <a:t>Faire circuler les articles de groupe en groupe</a:t>
            </a:r>
          </a:p>
          <a:p>
            <a:r>
              <a:rPr lang="fr-FR" dirty="0" smtClean="0"/>
              <a:t>Les groupes essayent de remettre les articles dans le bon ordre</a:t>
            </a:r>
          </a:p>
          <a:p>
            <a:pPr>
              <a:buNone/>
            </a:pPr>
            <a:endParaRPr lang="fr-FR" dirty="0" smtClean="0"/>
          </a:p>
          <a:p>
            <a:r>
              <a:rPr lang="fr-FR" dirty="0" smtClean="0"/>
              <a:t>3. Avec des articles contradictoires, préparer le pour et le contre. Possibilité de débat. </a:t>
            </a:r>
          </a:p>
          <a:p>
            <a:endParaRPr lang="fr-FR"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a:spLocks noGrp="1"/>
          </p:cNvSpPr>
          <p:nvPr>
            <p:ph sz="quarter" idx="2"/>
          </p:nvPr>
        </p:nvSpPr>
        <p:spPr>
          <a:xfrm>
            <a:off x="457200" y="1341438"/>
            <a:ext cx="7499350" cy="4906962"/>
          </a:xfrm>
        </p:spPr>
        <p:txBody>
          <a:bodyPr/>
          <a:lstStyle/>
          <a:p>
            <a:r>
              <a:rPr lang="fr-FR" dirty="0" smtClean="0"/>
              <a:t>Préparer le vocabulaire (avec des titres de presse ou de courts articles) car la vitesse des extraits peut surprendre</a:t>
            </a:r>
          </a:p>
          <a:p>
            <a:r>
              <a:rPr lang="fr-FR" dirty="0" smtClean="0"/>
              <a:t>Identifier si le reportage a eu lieu avant l’article, en même temps ou après (peut-être donner l’article à lire en devoirs)</a:t>
            </a:r>
          </a:p>
          <a:p>
            <a:r>
              <a:rPr lang="fr-FR" dirty="0" smtClean="0"/>
              <a:t>Identifier les nouvelles informations contenues dans le reportage (par rapport à ce que les élèves savent déjà)</a:t>
            </a:r>
          </a:p>
          <a:p>
            <a:pPr>
              <a:buFont typeface="Wingdings" pitchFamily="2" charset="2"/>
              <a:buNone/>
            </a:pPr>
            <a:endParaRPr lang="fr-FR" dirty="0" smtClean="0"/>
          </a:p>
          <a:p>
            <a:endParaRPr lang="fr-FR" dirty="0" smtClean="0"/>
          </a:p>
        </p:txBody>
      </p:sp>
      <p:sp>
        <p:nvSpPr>
          <p:cNvPr id="89091" name="Text Placeholder 4"/>
          <p:cNvSpPr>
            <a:spLocks noGrp="1"/>
          </p:cNvSpPr>
          <p:nvPr>
            <p:ph type="body" sz="quarter" idx="1"/>
          </p:nvPr>
        </p:nvSpPr>
        <p:spPr>
          <a:xfrm>
            <a:off x="539750" y="260350"/>
            <a:ext cx="7704138" cy="658813"/>
          </a:xfrm>
        </p:spPr>
        <p:txBody>
          <a:bodyPr/>
          <a:lstStyle/>
          <a:p>
            <a:r>
              <a:rPr lang="fr-FR" smtClean="0"/>
              <a:t>Avec les documents audio et vidéo</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fr-FR" dirty="0" smtClean="0"/>
              <a:t>Pour aller plus loin</a:t>
            </a:r>
            <a:endParaRPr lang="fr-FR" dirty="0"/>
          </a:p>
        </p:txBody>
      </p:sp>
      <p:sp>
        <p:nvSpPr>
          <p:cNvPr id="90115" name="Content Placeholder 7"/>
          <p:cNvSpPr>
            <a:spLocks noGrp="1"/>
          </p:cNvSpPr>
          <p:nvPr>
            <p:ph sz="quarter" idx="1"/>
          </p:nvPr>
        </p:nvSpPr>
        <p:spPr>
          <a:xfrm>
            <a:off x="457200" y="1600200"/>
            <a:ext cx="7467600" cy="4873625"/>
          </a:xfrm>
        </p:spPr>
        <p:txBody>
          <a:bodyPr/>
          <a:lstStyle/>
          <a:p>
            <a:r>
              <a:rPr lang="fr-FR" dirty="0" smtClean="0"/>
              <a:t>Imaginez la rencontre entre le directeur de Coca-cola France et le Ministre de la Santé</a:t>
            </a:r>
          </a:p>
          <a:p>
            <a:pPr>
              <a:buNone/>
            </a:pPr>
            <a:endParaRPr lang="fr-FR" dirty="0" smtClean="0"/>
          </a:p>
          <a:p>
            <a:r>
              <a:rPr lang="fr-FR" dirty="0" smtClean="0"/>
              <a:t>Faites votre propre enquête (micro ou caméra à l’appui) </a:t>
            </a:r>
          </a:p>
          <a:p>
            <a:endParaRPr lang="fr-FR" dirty="0" smtClean="0"/>
          </a:p>
          <a:p>
            <a:r>
              <a:rPr lang="fr-FR" dirty="0" smtClean="0"/>
              <a:t>Ecrivez une lettre au directeur de Coca-cola France pour lui dire ce que vous pensez de sa décision</a:t>
            </a:r>
          </a:p>
          <a:p>
            <a:pPr>
              <a:buFont typeface="Wingdings" pitchFamily="2" charset="2"/>
              <a:buNone/>
            </a:pPr>
            <a:endParaRPr lang="fr-FR"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57200" y="333375"/>
            <a:ext cx="7467600" cy="6140450"/>
          </a:xfrm>
        </p:spPr>
        <p:txBody>
          <a:bodyPr/>
          <a:lstStyle/>
          <a:p>
            <a:pPr algn="ctr">
              <a:buFont typeface="Wingdings" pitchFamily="2" charset="2"/>
              <a:buNone/>
              <a:defRPr/>
            </a:pPr>
            <a:endParaRPr lang="fr-FR" sz="3600" dirty="0" smtClean="0">
              <a:solidFill>
                <a:schemeClr val="accent1">
                  <a:lumMod val="75000"/>
                </a:schemeClr>
              </a:solidFill>
            </a:endParaRPr>
          </a:p>
          <a:p>
            <a:pPr algn="ctr">
              <a:buFont typeface="Wingdings" pitchFamily="2" charset="2"/>
              <a:buNone/>
              <a:defRPr/>
            </a:pPr>
            <a:r>
              <a:rPr lang="fr-FR" sz="3600" smtClean="0">
                <a:solidFill>
                  <a:schemeClr val="accent1">
                    <a:lumMod val="75000"/>
                  </a:schemeClr>
                </a:solidFill>
              </a:rPr>
              <a:t>Merci !</a:t>
            </a:r>
          </a:p>
          <a:p>
            <a:pPr algn="ctr">
              <a:buFont typeface="Wingdings" pitchFamily="2" charset="2"/>
              <a:buNone/>
              <a:defRPr/>
            </a:pPr>
            <a:r>
              <a:rPr lang="fr-FR" sz="3600" dirty="0" smtClean="0">
                <a:solidFill>
                  <a:schemeClr val="accent1">
                    <a:lumMod val="75000"/>
                  </a:schemeClr>
                </a:solidFill>
              </a:rPr>
              <a:t>Bon courage à tous !</a:t>
            </a:r>
          </a:p>
          <a:p>
            <a:pPr>
              <a:buFont typeface="Wingdings" pitchFamily="2" charset="2"/>
              <a:buNone/>
              <a:defRPr/>
            </a:pPr>
            <a:endParaRPr lang="fr-FR" dirty="0" smtClean="0"/>
          </a:p>
          <a:p>
            <a:pPr>
              <a:buFont typeface="Wingdings" pitchFamily="2" charset="2"/>
              <a:buNone/>
              <a:defRPr/>
            </a:pPr>
            <a:endParaRPr lang="fr-FR" dirty="0" smtClean="0"/>
          </a:p>
          <a:p>
            <a:pPr>
              <a:buFont typeface="Wingdings" pitchFamily="2" charset="2"/>
              <a:buNone/>
              <a:defRPr/>
            </a:pPr>
            <a:endParaRPr lang="fr-FR" dirty="0" smtClean="0"/>
          </a:p>
          <a:p>
            <a:pPr>
              <a:buFont typeface="Wingdings" pitchFamily="2" charset="2"/>
              <a:buNone/>
              <a:defRPr/>
            </a:pPr>
            <a:endParaRPr lang="fr-FR" dirty="0"/>
          </a:p>
        </p:txBody>
      </p:sp>
      <p:sp>
        <p:nvSpPr>
          <p:cNvPr id="6" name="Subtitle 2"/>
          <p:cNvSpPr txBox="1">
            <a:spLocks/>
          </p:cNvSpPr>
          <p:nvPr/>
        </p:nvSpPr>
        <p:spPr bwMode="auto">
          <a:xfrm>
            <a:off x="683568" y="2420888"/>
            <a:ext cx="7397750" cy="3816350"/>
          </a:xfrm>
          <a:prstGeom prst="rect">
            <a:avLst/>
          </a:prstGeom>
          <a:noFill/>
          <a:ln w="9525">
            <a:noFill/>
            <a:miter lim="800000"/>
            <a:headEnd/>
            <a:tailEnd/>
          </a:ln>
        </p:spPr>
        <p:txBody>
          <a:bodyPr/>
          <a:lstStyle/>
          <a:p>
            <a:pPr marL="273050" indent="-273050" fontAlgn="auto">
              <a:spcBef>
                <a:spcPts val="600"/>
              </a:spcBef>
              <a:spcAft>
                <a:spcPts val="0"/>
              </a:spcAft>
              <a:buClr>
                <a:schemeClr val="accent1"/>
              </a:buClr>
              <a:buSzPct val="70000"/>
              <a:buFont typeface="Wingdings"/>
              <a:buNone/>
              <a:defRPr/>
            </a:pPr>
            <a:r>
              <a:rPr lang="en-IE" sz="3200" dirty="0">
                <a:latin typeface="+mn-lt"/>
                <a:cs typeface="+mn-cs"/>
              </a:rPr>
              <a:t>Sandrine Pac-Kenny</a:t>
            </a:r>
          </a:p>
          <a:p>
            <a:pPr marL="273050" indent="-273050" fontAlgn="auto">
              <a:spcBef>
                <a:spcPts val="600"/>
              </a:spcBef>
              <a:spcAft>
                <a:spcPts val="0"/>
              </a:spcAft>
              <a:buClr>
                <a:schemeClr val="accent1"/>
              </a:buClr>
              <a:buSzPct val="70000"/>
              <a:buFont typeface="Wingdings"/>
              <a:buNone/>
              <a:defRPr/>
            </a:pPr>
            <a:r>
              <a:rPr lang="en-IE" sz="3200" dirty="0"/>
              <a:t> </a:t>
            </a:r>
            <a:r>
              <a:rPr lang="en-IE" sz="3200" dirty="0" smtClean="0">
                <a:solidFill>
                  <a:srgbClr val="7030A0"/>
                </a:solidFill>
                <a:latin typeface="+mn-lt"/>
                <a:cs typeface="+mn-cs"/>
              </a:rPr>
              <a:t>3W	</a:t>
            </a:r>
            <a:r>
              <a:rPr lang="en-IE" sz="3200" dirty="0" smtClean="0">
                <a:latin typeface="+mn-lt"/>
                <a:cs typeface="+mn-cs"/>
              </a:rPr>
              <a:t>www.lcdsandrine.com</a:t>
            </a:r>
            <a:endParaRPr lang="en-IE" sz="3200" dirty="0">
              <a:latin typeface="+mn-lt"/>
              <a:cs typeface="+mn-cs"/>
            </a:endParaRPr>
          </a:p>
          <a:p>
            <a:pPr marL="273050" indent="-273050" fontAlgn="auto">
              <a:spcBef>
                <a:spcPts val="600"/>
              </a:spcBef>
              <a:spcAft>
                <a:spcPts val="0"/>
              </a:spcAft>
              <a:buClr>
                <a:schemeClr val="accent1"/>
              </a:buClr>
              <a:buSzPct val="70000"/>
              <a:buFont typeface="Wingdings"/>
              <a:buNone/>
              <a:defRPr/>
            </a:pPr>
            <a:r>
              <a:rPr lang="en-IE" sz="3200" dirty="0">
                <a:latin typeface="+mn-lt"/>
                <a:cs typeface="+mn-cs"/>
              </a:rPr>
              <a:t>	</a:t>
            </a:r>
            <a:r>
              <a:rPr lang="en-IE" sz="3200" dirty="0" smtClean="0">
                <a:latin typeface="+mn-lt"/>
                <a:cs typeface="+mn-cs"/>
              </a:rPr>
              <a:t>	</a:t>
            </a:r>
            <a:r>
              <a:rPr lang="fr-FR" sz="3200" dirty="0" smtClean="0">
                <a:latin typeface="+mn-lt"/>
                <a:cs typeface="+mn-cs"/>
              </a:rPr>
              <a:t>Français </a:t>
            </a:r>
            <a:r>
              <a:rPr lang="fr-FR" sz="3200" dirty="0">
                <a:latin typeface="+mn-lt"/>
                <a:cs typeface="+mn-cs"/>
              </a:rPr>
              <a:t>pour les profs de français </a:t>
            </a:r>
            <a:r>
              <a:rPr lang="fr-FR" sz="3200" dirty="0" smtClean="0">
                <a:latin typeface="+mn-lt"/>
                <a:cs typeface="+mn-cs"/>
              </a:rPr>
              <a:t>	langue </a:t>
            </a:r>
            <a:r>
              <a:rPr lang="fr-FR" sz="3200" dirty="0">
                <a:latin typeface="+mn-lt"/>
                <a:cs typeface="+mn-cs"/>
              </a:rPr>
              <a:t>étrangère</a:t>
            </a:r>
          </a:p>
          <a:p>
            <a:pPr marL="273050" indent="-273050" fontAlgn="auto">
              <a:spcBef>
                <a:spcPts val="600"/>
              </a:spcBef>
              <a:spcAft>
                <a:spcPts val="0"/>
              </a:spcAft>
              <a:buClr>
                <a:schemeClr val="accent1"/>
              </a:buClr>
              <a:buSzPct val="70000"/>
              <a:buFont typeface="Wingdings"/>
              <a:buNone/>
              <a:defRPr/>
            </a:pPr>
            <a:endParaRPr lang="en-IE" sz="3200" dirty="0">
              <a:latin typeface="+mn-lt"/>
              <a:cs typeface="+mn-cs"/>
            </a:endParaRPr>
          </a:p>
          <a:p>
            <a:pPr marL="273050" indent="-273050" fontAlgn="auto">
              <a:spcBef>
                <a:spcPts val="600"/>
              </a:spcBef>
              <a:spcAft>
                <a:spcPts val="0"/>
              </a:spcAft>
              <a:buClr>
                <a:schemeClr val="accent1"/>
              </a:buClr>
              <a:buSzPct val="70000"/>
              <a:buFont typeface="Wingdings"/>
              <a:buNone/>
              <a:defRPr/>
            </a:pPr>
            <a:r>
              <a:rPr lang="en-IE" sz="3200" dirty="0">
                <a:latin typeface="+mn-lt"/>
                <a:cs typeface="+mn-cs"/>
              </a:rPr>
              <a:t>	</a:t>
            </a:r>
            <a:r>
              <a:rPr lang="en-IE" sz="3200" dirty="0" smtClean="0">
                <a:latin typeface="+mn-lt"/>
                <a:cs typeface="+mn-cs"/>
              </a:rPr>
              <a:t>	ftawexford@gmail.com</a:t>
            </a:r>
            <a:endParaRPr lang="es-ES_tradnl" sz="3200" dirty="0">
              <a:latin typeface="+mn-lt"/>
              <a:cs typeface="+mn-cs"/>
            </a:endParaRPr>
          </a:p>
        </p:txBody>
      </p:sp>
      <p:pic>
        <p:nvPicPr>
          <p:cNvPr id="112644" name="Picture 5" descr="Facebook.jpg"/>
          <p:cNvPicPr>
            <a:picLocks noChangeAspect="1"/>
          </p:cNvPicPr>
          <p:nvPr/>
        </p:nvPicPr>
        <p:blipFill>
          <a:blip r:embed="rId3" cstate="print"/>
          <a:srcRect/>
          <a:stretch>
            <a:fillRect/>
          </a:stretch>
        </p:blipFill>
        <p:spPr bwMode="auto">
          <a:xfrm>
            <a:off x="827584" y="3789040"/>
            <a:ext cx="647700" cy="649287"/>
          </a:xfrm>
          <a:prstGeom prst="rect">
            <a:avLst/>
          </a:prstGeom>
          <a:noFill/>
          <a:ln w="9525">
            <a:noFill/>
            <a:miter lim="800000"/>
            <a:headEnd/>
            <a:tailEnd/>
          </a:ln>
        </p:spPr>
      </p:pic>
      <p:pic>
        <p:nvPicPr>
          <p:cNvPr id="112645" name="Picture 7" descr="mèl.jpg"/>
          <p:cNvPicPr>
            <a:picLocks noChangeAspect="1"/>
          </p:cNvPicPr>
          <p:nvPr/>
        </p:nvPicPr>
        <p:blipFill>
          <a:blip r:embed="rId4" cstate="print"/>
          <a:srcRect/>
          <a:stretch>
            <a:fillRect/>
          </a:stretch>
        </p:blipFill>
        <p:spPr bwMode="auto">
          <a:xfrm>
            <a:off x="827584" y="5085184"/>
            <a:ext cx="792162" cy="738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dirty="0" smtClean="0"/>
              <a:t>Les autres cartes – noms des pays</a:t>
            </a:r>
            <a:endParaRPr lang="fr-FR" dirty="0"/>
          </a:p>
        </p:txBody>
      </p:sp>
      <p:sp>
        <p:nvSpPr>
          <p:cNvPr id="17411" name="Content Placeholder 2"/>
          <p:cNvSpPr>
            <a:spLocks noGrp="1"/>
          </p:cNvSpPr>
          <p:nvPr>
            <p:ph sz="quarter" idx="2"/>
          </p:nvPr>
        </p:nvSpPr>
        <p:spPr/>
        <p:txBody>
          <a:bodyPr/>
          <a:lstStyle/>
          <a:p>
            <a:pPr>
              <a:buFont typeface="Wingdings" pitchFamily="2" charset="2"/>
              <a:buNone/>
            </a:pPr>
            <a:endParaRPr lang="fr-FR" sz="6000" smtClean="0"/>
          </a:p>
          <a:p>
            <a:pPr algn="ctr">
              <a:buFont typeface="Wingdings" pitchFamily="2" charset="2"/>
              <a:buNone/>
            </a:pPr>
            <a:r>
              <a:rPr lang="fr-FR" sz="6000" smtClean="0"/>
              <a:t>La Suisse</a:t>
            </a:r>
          </a:p>
        </p:txBody>
      </p:sp>
      <p:sp>
        <p:nvSpPr>
          <p:cNvPr id="17412" name="Content Placeholder 3"/>
          <p:cNvSpPr>
            <a:spLocks noGrp="1"/>
          </p:cNvSpPr>
          <p:nvPr>
            <p:ph sz="quarter" idx="4"/>
          </p:nvPr>
        </p:nvSpPr>
        <p:spPr/>
        <p:txBody>
          <a:bodyPr/>
          <a:lstStyle/>
          <a:p>
            <a:pPr>
              <a:buFont typeface="Wingdings" pitchFamily="2" charset="2"/>
              <a:buNone/>
            </a:pPr>
            <a:endParaRPr lang="fr-FR" sz="6000" smtClean="0"/>
          </a:p>
          <a:p>
            <a:pPr>
              <a:buFont typeface="Wingdings" pitchFamily="2" charset="2"/>
              <a:buNone/>
            </a:pPr>
            <a:r>
              <a:rPr lang="fr-FR" sz="6000" smtClean="0"/>
              <a:t>La France</a:t>
            </a:r>
          </a:p>
          <a:p>
            <a:pPr>
              <a:buFont typeface="Wingdings" pitchFamily="2" charset="2"/>
              <a:buNone/>
            </a:pPr>
            <a:endParaRPr lang="fr-FR" smtClean="0"/>
          </a:p>
        </p:txBody>
      </p:sp>
      <p:sp>
        <p:nvSpPr>
          <p:cNvPr id="17413" name="Text Placeholder 4"/>
          <p:cNvSpPr>
            <a:spLocks noGrp="1"/>
          </p:cNvSpPr>
          <p:nvPr>
            <p:ph type="body" sz="quarter" idx="1"/>
          </p:nvPr>
        </p:nvSpPr>
        <p:spPr>
          <a:xfrm>
            <a:off x="457200" y="1570038"/>
            <a:ext cx="3657600" cy="658812"/>
          </a:xfrm>
        </p:spPr>
        <p:txBody>
          <a:bodyPr/>
          <a:lstStyle/>
          <a:p>
            <a:r>
              <a:rPr lang="fr-FR" smtClean="0"/>
              <a:t>Carte 1</a:t>
            </a:r>
          </a:p>
        </p:txBody>
      </p:sp>
      <p:sp>
        <p:nvSpPr>
          <p:cNvPr id="17414" name="Text Placeholder 5"/>
          <p:cNvSpPr>
            <a:spLocks noGrp="1"/>
          </p:cNvSpPr>
          <p:nvPr>
            <p:ph type="body" sz="quarter" idx="3"/>
          </p:nvPr>
        </p:nvSpPr>
        <p:spPr>
          <a:xfrm>
            <a:off x="4343400" y="1570038"/>
            <a:ext cx="3657600" cy="658812"/>
          </a:xfrm>
        </p:spPr>
        <p:txBody>
          <a:bodyPr/>
          <a:lstStyle/>
          <a:p>
            <a:r>
              <a:rPr lang="fr-FR" smtClean="0"/>
              <a:t>Carte 2</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156</TotalTime>
  <Words>1734</Words>
  <Application>Microsoft Office PowerPoint</Application>
  <PresentationFormat>On-screen Show (4:3)</PresentationFormat>
  <Paragraphs>450</Paragraphs>
  <Slides>83</Slides>
  <Notes>83</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Oriel</vt:lpstr>
      <vt:lpstr>Conférence des professeurs de français en Irlande 2011  Des documents en classe aux documents pour l’oral de terminale : </vt:lpstr>
      <vt:lpstr>Introduction</vt:lpstr>
      <vt:lpstr>Aujourd’hui </vt:lpstr>
      <vt:lpstr>Thème : La Francophonie</vt:lpstr>
      <vt:lpstr>Exemples de cartes</vt:lpstr>
      <vt:lpstr>Slide 6</vt:lpstr>
      <vt:lpstr>Slide 7</vt:lpstr>
      <vt:lpstr>Slide 8</vt:lpstr>
      <vt:lpstr>Les autres cartes – noms des pays</vt:lpstr>
      <vt:lpstr>Slide 10</vt:lpstr>
      <vt:lpstr>Feuille solutions</vt:lpstr>
      <vt:lpstr>Principe</vt:lpstr>
      <vt:lpstr>Pour aller plus loin</vt:lpstr>
      <vt:lpstr>Thème : L’éducation</vt:lpstr>
      <vt:lpstr>Exemples de photos</vt:lpstr>
      <vt:lpstr>Slide 16</vt:lpstr>
      <vt:lpstr>Activités</vt:lpstr>
      <vt:lpstr>Les salles de classe</vt:lpstr>
      <vt:lpstr>Slide 19</vt:lpstr>
      <vt:lpstr>Slide 20</vt:lpstr>
      <vt:lpstr>Slide 21</vt:lpstr>
      <vt:lpstr>Slide 22</vt:lpstr>
      <vt:lpstr>Activités</vt:lpstr>
      <vt:lpstr>Affiche : entre les murs</vt:lpstr>
      <vt:lpstr>Bande annonce – Entre les murs</vt:lpstr>
      <vt:lpstr>Slide 26</vt:lpstr>
      <vt:lpstr>Activités</vt:lpstr>
      <vt:lpstr>En ville</vt:lpstr>
      <vt:lpstr>Photos partielles </vt:lpstr>
      <vt:lpstr>Photos partielles</vt:lpstr>
      <vt:lpstr>Des objets</vt:lpstr>
      <vt:lpstr>Slide 32</vt:lpstr>
      <vt:lpstr>Slide 33</vt:lpstr>
      <vt:lpstr>Slide 34</vt:lpstr>
      <vt:lpstr>Activités avec les objets</vt:lpstr>
      <vt:lpstr>Slide 36</vt:lpstr>
      <vt:lpstr>Thème : Les temps du passé </vt:lpstr>
      <vt:lpstr>Slide 38</vt:lpstr>
      <vt:lpstr>Slide 39</vt:lpstr>
      <vt:lpstr>Slide 40</vt:lpstr>
      <vt:lpstr>Slide 41</vt:lpstr>
      <vt:lpstr>Activité : Masterchef</vt:lpstr>
      <vt:lpstr>Masterchef France</vt:lpstr>
      <vt:lpstr>A vous de goûter !</vt:lpstr>
      <vt:lpstr>Le gâteau au yaourt</vt:lpstr>
      <vt:lpstr>Qu’est-ce que c’est ?</vt:lpstr>
      <vt:lpstr>Qu’est-ce que c’est ?</vt:lpstr>
      <vt:lpstr>Qu’est-ce que c’est ?</vt:lpstr>
      <vt:lpstr>Qu’est-ce que c’est ?</vt:lpstr>
      <vt:lpstr>Qu’est-ce que c’est ?</vt:lpstr>
      <vt:lpstr>Qu’est-ce que c’est ?</vt:lpstr>
      <vt:lpstr>Les quantités pour la gâteau </vt:lpstr>
      <vt:lpstr>Recette du gâteau au yaourt</vt:lpstr>
      <vt:lpstr>2</vt:lpstr>
      <vt:lpstr>3</vt:lpstr>
      <vt:lpstr>4</vt:lpstr>
      <vt:lpstr>5</vt:lpstr>
      <vt:lpstr>6</vt:lpstr>
      <vt:lpstr>7</vt:lpstr>
      <vt:lpstr>8</vt:lpstr>
      <vt:lpstr>9</vt:lpstr>
      <vt:lpstr>10</vt:lpstr>
      <vt:lpstr>11</vt:lpstr>
      <vt:lpstr>12</vt:lpstr>
      <vt:lpstr>13</vt:lpstr>
      <vt:lpstr>14</vt:lpstr>
      <vt:lpstr>15</vt:lpstr>
      <vt:lpstr>Variations</vt:lpstr>
      <vt:lpstr>Grammaire </vt:lpstr>
      <vt:lpstr>Pour aller plus loin</vt:lpstr>
      <vt:lpstr>Thème : La santé</vt:lpstr>
      <vt:lpstr>Slide 72</vt:lpstr>
      <vt:lpstr>Slide 73</vt:lpstr>
      <vt:lpstr>Slide 74</vt:lpstr>
      <vt:lpstr>Slide 75</vt:lpstr>
      <vt:lpstr>Slide 76</vt:lpstr>
      <vt:lpstr>Slide 77</vt:lpstr>
      <vt:lpstr>Activités</vt:lpstr>
      <vt:lpstr>Exemple 1a – Diagramme Les élèves prennent les arguments du texte </vt:lpstr>
      <vt:lpstr>Slide 80</vt:lpstr>
      <vt:lpstr>Slide 81</vt:lpstr>
      <vt:lpstr>Pour aller plus loin</vt:lpstr>
      <vt:lpstr>Slide 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Conférence des professeurs de français en Irlande 2011  Des documents en classe aux documents pour l’oral de terminale :</dc:title>
  <dc:creator>sandrine pac</dc:creator>
  <cp:lastModifiedBy>sandrine pac</cp:lastModifiedBy>
  <cp:revision>24</cp:revision>
  <dcterms:created xsi:type="dcterms:W3CDTF">2011-10-15T17:23:11Z</dcterms:created>
  <dcterms:modified xsi:type="dcterms:W3CDTF">2011-10-24T21:30:55Z</dcterms:modified>
</cp:coreProperties>
</file>